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Lst>
  <p:sldSz cy="5143500" cx="9144000"/>
  <p:notesSz cx="6858000" cy="9144000"/>
  <p:embeddedFontLst>
    <p:embeddedFont>
      <p:font typeface="Raleway"/>
      <p:regular r:id="rId135"/>
      <p:bold r:id="rId136"/>
      <p:italic r:id="rId137"/>
      <p:boldItalic r:id="rId138"/>
    </p:embeddedFont>
    <p:embeddedFont>
      <p:font typeface="Lato"/>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2" Type="http://schemas.openxmlformats.org/officeDocument/2006/relationships/font" Target="fonts/Lato-boldItalic.fntdata"/><Relationship Id="rId141" Type="http://schemas.openxmlformats.org/officeDocument/2006/relationships/font" Target="fonts/Lato-italic.fntdata"/><Relationship Id="rId140" Type="http://schemas.openxmlformats.org/officeDocument/2006/relationships/font" Target="fonts/La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Lato-regular.fntdata"/><Relationship Id="rId138" Type="http://schemas.openxmlformats.org/officeDocument/2006/relationships/font" Target="fonts/Raleway-boldItalic.fntdata"/><Relationship Id="rId137" Type="http://schemas.openxmlformats.org/officeDocument/2006/relationships/font" Target="fonts/Raleway-italic.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font" Target="fonts/Raleway-bold.fntdata"/><Relationship Id="rId135" Type="http://schemas.openxmlformats.org/officeDocument/2006/relationships/font" Target="fonts/Raleway-regular.fntdata"/><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0b58c91c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0b58c91c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e0c340d37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e0c340d37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e0c340d375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e0c340d375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0c340d375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e0c340d375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0c340d375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e0c340d375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e0c340d375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e0c340d375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e0c340d375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e0c340d37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e0b58c91c3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e0b58c91c3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e0c340d375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e0c340d375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e0c340d375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e0c340d375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e0c340d37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e0c340d37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0b58c91c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0b58c91c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e0c340d375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e0c340d375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e0b58c91c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e0b58c91c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e0c340d375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e0c340d375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e0c340d375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e0c340d375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0c340d375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0c340d375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0c340d375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e0c340d375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0b58c91c3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0b58c91c3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0c340d375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0c340d375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0c340d375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0c340d375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0c340d375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0c340d375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0b58c91c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0b58c91c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e0b58c91c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e0b58c91c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e0c340d375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e0c340d375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e0c340d375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e0c340d375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0c340d37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0c340d37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0c340d37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e0c340d37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0c340d375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0c340d375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0c340d37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0c340d37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e0c340d375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e0c340d375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e0b58c91c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e0b58c91c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0b58c91c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0b58c91c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0b58c91c3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0b58c91c3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0b58c91c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0b58c91c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0b58c91c3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0b58c91c3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0b58c91c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0b58c91c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0c340d3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0c340d3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0c340d3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0c340d37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0b58c91c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0b58c91c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0c340d3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0c340d3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0b58c91c3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e0b58c91c3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0c340d37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0c340d37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0c340d37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0c340d37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0c340d37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0c340d37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0b58c91c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0b58c91c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0c340d37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0c340d37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0c340d37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0c340d37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0c340d37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0c340d37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0c340d37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0c340d37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0b58c91c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0b58c91c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0b58c91c3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0b58c91c3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0c340d37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0c340d37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0c340d37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0c340d37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0c340d37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0c340d37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0c340d37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0c340d37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0c340d37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0c340d37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0c340d37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0c340d37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0b58c91c3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0b58c91c3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0c340d37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0c340d37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0c340d37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0c340d37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0b58c91c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0b58c91c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0c340d37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0c340d37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0c340d37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0c340d37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0c340d37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0c340d37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0c340d37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0c340d37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0b58c91c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0b58c91c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0c340d37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0c340d37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0c340d37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0c340d37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0c340d37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0c340d37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0c340d37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0c340d37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0c340d37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0c340d37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0b58c91c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0b58c91c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0b58c91c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0b58c91c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0c340d37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0c340d37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0c340d37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0c340d37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0c340d37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0c340d37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0c340d37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0c340d37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0c340d37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0c340d37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0b58c91c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0b58c91c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0c340d37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0c340d37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0c340d37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0c340d37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0c340d37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0c340d37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0b58c91c3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0b58c91c3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0c340d37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0c340d37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0c340d37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0c340d37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0c340d37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0c340d37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0c340d37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0c340d37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0c340d37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0c340d37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0c340d37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0c340d37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0c340d37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0c340d37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0c340d37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0c340d37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0c340d37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0c340d37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0c340d375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0c340d375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0b58c91c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0b58c91c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0b58c91c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0b58c91c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0c340d37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0c340d37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0c340d37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0c340d375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0c340d37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0c340d37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0c340d37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e0c340d37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0c340d37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0c340d37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e0c340d37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e0c340d375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e0c340d375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e0c340d375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0c340d37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0c340d37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0c340d375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e0c340d375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0b58c91c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0b58c91c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0b58c91c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0b58c91c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0c340d375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e0c340d375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0c340d37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0c340d37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0c340d37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0c340d37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0c340d37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0c340d37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e0b58c91c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e0b58c91c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e0c340d375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e0c340d375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e0c340d375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e0c340d375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0c340d37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e0c340d37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e0c340d375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e0c340d375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0b58c91c3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0b58c91c3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e0c340d37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e0c340d37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e0c340d375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e0c340d375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e0c340d375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e0c340d375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e0c340d375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e0c340d375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e0c340d375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e0c340d375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e0c340d37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e0c340d37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e0c340d37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e0c340d37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0c340d37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0c340d37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0b58c91c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0b58c91c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0c340d37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0c340d37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3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5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5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4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5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5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4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5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6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5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git-scm.com/download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code.visualstudio.com/" TargetMode="Externa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2.png"/><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49.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25.png"/><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4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Git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t>
            </a:r>
            <a:r>
              <a:rPr lang="id"/>
              <a:t>Local Version Control</a:t>
            </a:r>
            <a:endParaRPr/>
          </a:p>
        </p:txBody>
      </p:sp>
      <p:pic>
        <p:nvPicPr>
          <p:cNvPr id="218" name="Google Shape;218;p34"/>
          <p:cNvPicPr preferRelativeResize="0"/>
          <p:nvPr/>
        </p:nvPicPr>
        <p:blipFill>
          <a:blip r:embed="rId3">
            <a:alphaModFix/>
          </a:blip>
          <a:stretch>
            <a:fillRect/>
          </a:stretch>
        </p:blipFill>
        <p:spPr>
          <a:xfrm>
            <a:off x="1830450" y="2006250"/>
            <a:ext cx="5483104"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Tugas</a:t>
            </a:r>
            <a:endParaRPr/>
          </a:p>
        </p:txBody>
      </p:sp>
      <p:sp>
        <p:nvSpPr>
          <p:cNvPr id="752" name="Google Shape;752;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Tambah file3.txt</a:t>
            </a:r>
            <a:endParaRPr/>
          </a:p>
          <a:p>
            <a:pPr indent="-311150" lvl="0" marL="457200" rtl="0" algn="l">
              <a:spcBef>
                <a:spcPts val="0"/>
              </a:spcBef>
              <a:spcAft>
                <a:spcPts val="0"/>
              </a:spcAft>
              <a:buSzPts val="1300"/>
              <a:buChar char="●"/>
            </a:pPr>
            <a:r>
              <a:rPr lang="id"/>
              <a:t>Commit file3.txt ke Repository</a:t>
            </a:r>
            <a:endParaRPr/>
          </a:p>
          <a:p>
            <a:pPr indent="-311150" lvl="0" marL="457200" rtl="0" algn="l">
              <a:spcBef>
                <a:spcPts val="0"/>
              </a:spcBef>
              <a:spcAft>
                <a:spcPts val="0"/>
              </a:spcAft>
              <a:buSzPts val="1300"/>
              <a:buChar char="●"/>
            </a:pPr>
            <a:r>
              <a:rPr lang="id"/>
              <a:t>Ubah file3.txt</a:t>
            </a:r>
            <a:endParaRPr/>
          </a:p>
          <a:p>
            <a:pPr indent="-311150" lvl="0" marL="457200" rtl="0" algn="l">
              <a:spcBef>
                <a:spcPts val="0"/>
              </a:spcBef>
              <a:spcAft>
                <a:spcPts val="0"/>
              </a:spcAft>
              <a:buSzPts val="1300"/>
              <a:buChar char="●"/>
            </a:pPr>
            <a:r>
              <a:rPr lang="id"/>
              <a:t>Commit dengan amend ke Repository :</a:t>
            </a:r>
            <a:br>
              <a:rPr lang="id"/>
            </a:br>
            <a:r>
              <a:rPr lang="id"/>
              <a:t>git commit --amend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Commit Amend</a:t>
            </a:r>
            <a:endParaRPr/>
          </a:p>
        </p:txBody>
      </p:sp>
      <p:pic>
        <p:nvPicPr>
          <p:cNvPr id="758" name="Google Shape;758;p125"/>
          <p:cNvPicPr preferRelativeResize="0"/>
          <p:nvPr/>
        </p:nvPicPr>
        <p:blipFill>
          <a:blip r:embed="rId3">
            <a:alphaModFix/>
          </a:blip>
          <a:stretch>
            <a:fillRect/>
          </a:stretch>
        </p:blipFill>
        <p:spPr>
          <a:xfrm>
            <a:off x="152400" y="2006250"/>
            <a:ext cx="8839199" cy="210879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Versi Sebelumnya</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Versi Sebelumnya</a:t>
            </a:r>
            <a:endParaRPr/>
          </a:p>
        </p:txBody>
      </p:sp>
      <p:sp>
        <p:nvSpPr>
          <p:cNvPr id="769" name="Google Shape;769;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mengalami masalah dengan file yang sudah kita commit ke Repository</a:t>
            </a:r>
            <a:endParaRPr/>
          </a:p>
          <a:p>
            <a:pPr indent="-311150" lvl="0" marL="457200" rtl="0" algn="l">
              <a:spcBef>
                <a:spcPts val="0"/>
              </a:spcBef>
              <a:spcAft>
                <a:spcPts val="0"/>
              </a:spcAft>
              <a:buSzPts val="1300"/>
              <a:buChar char="●"/>
            </a:pPr>
            <a:r>
              <a:rPr lang="id"/>
              <a:t>Git memiliki fitur dimana kita bisa melihat versi file pada commit sebelumnya</a:t>
            </a:r>
            <a:endParaRPr/>
          </a:p>
          <a:p>
            <a:pPr indent="-311150" lvl="0" marL="457200" rtl="0" algn="l">
              <a:spcBef>
                <a:spcPts val="0"/>
              </a:spcBef>
              <a:spcAft>
                <a:spcPts val="0"/>
              </a:spcAft>
              <a:buSzPts val="1300"/>
              <a:buChar char="●"/>
            </a:pPr>
            <a:r>
              <a:rPr lang="id"/>
              <a:t>Saat kita ambil versi file sebelumnya, file pada commit tersebut akan berada di Staging Index</a:t>
            </a:r>
            <a:endParaRPr/>
          </a:p>
          <a:p>
            <a:pPr indent="-311150" lvl="0" marL="457200" rtl="0" algn="l">
              <a:spcBef>
                <a:spcPts val="0"/>
              </a:spcBef>
              <a:spcAft>
                <a:spcPts val="0"/>
              </a:spcAft>
              <a:buSzPts val="1300"/>
              <a:buChar char="●"/>
            </a:pPr>
            <a:r>
              <a:rPr lang="id"/>
              <a:t>Untuk melakukannya, kita bisa gunakan perintah :</a:t>
            </a:r>
            <a:br>
              <a:rPr lang="id"/>
            </a:br>
            <a:r>
              <a:rPr lang="id"/>
              <a:t>git checkout hash -- namafile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Status</a:t>
            </a:r>
            <a:endParaRPr/>
          </a:p>
        </p:txBody>
      </p:sp>
      <p:sp>
        <p:nvSpPr>
          <p:cNvPr id="775" name="Google Shape;775;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Misal kita ingin melihat file1.txt sebelum terjadi perubahan di commit 1b5f564, maka kita bisa gunakan perintah : git checkout 2118ac3</a:t>
            </a:r>
            <a:r>
              <a:rPr lang="id"/>
              <a:t> -- file1.txt</a:t>
            </a:r>
            <a:endParaRPr/>
          </a:p>
        </p:txBody>
      </p:sp>
      <p:pic>
        <p:nvPicPr>
          <p:cNvPr id="776" name="Google Shape;776;p128"/>
          <p:cNvPicPr preferRelativeResize="0"/>
          <p:nvPr/>
        </p:nvPicPr>
        <p:blipFill>
          <a:blip r:embed="rId3">
            <a:alphaModFix/>
          </a:blip>
          <a:stretch>
            <a:fillRect/>
          </a:stretch>
        </p:blipFill>
        <p:spPr>
          <a:xfrm>
            <a:off x="602138" y="2666701"/>
            <a:ext cx="7939725" cy="23694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Checkout</a:t>
            </a:r>
            <a:endParaRPr/>
          </a:p>
        </p:txBody>
      </p:sp>
      <p:pic>
        <p:nvPicPr>
          <p:cNvPr id="782" name="Google Shape;782;p129"/>
          <p:cNvPicPr preferRelativeResize="0"/>
          <p:nvPr/>
        </p:nvPicPr>
        <p:blipFill>
          <a:blip r:embed="rId3">
            <a:alphaModFix/>
          </a:blip>
          <a:stretch>
            <a:fillRect/>
          </a:stretch>
        </p:blipFill>
        <p:spPr>
          <a:xfrm>
            <a:off x="152400" y="2006250"/>
            <a:ext cx="8839199" cy="2365003"/>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Snapshot  Sebelumnya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Snapshot Sebelumnya</a:t>
            </a:r>
            <a:endParaRPr/>
          </a:p>
        </p:txBody>
      </p:sp>
      <p:sp>
        <p:nvSpPr>
          <p:cNvPr id="793" name="Google Shape;793;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Git juga memiliki fitur seperti mesin waktu, dimana kita bisa kembali pada snapshot sebelumnya</a:t>
            </a:r>
            <a:endParaRPr/>
          </a:p>
          <a:p>
            <a:pPr indent="-311150" lvl="0" marL="457200" rtl="0" algn="l">
              <a:spcBef>
                <a:spcPts val="0"/>
              </a:spcBef>
              <a:spcAft>
                <a:spcPts val="0"/>
              </a:spcAft>
              <a:buSzPts val="1300"/>
              <a:buChar char="●"/>
            </a:pPr>
            <a:r>
              <a:rPr lang="id"/>
              <a:t>Kita bisa tentukan kemana tujuan snapshot kita hanya dengan menggunakan hash commit</a:t>
            </a:r>
            <a:endParaRPr/>
          </a:p>
          <a:p>
            <a:pPr indent="-311150" lvl="0" marL="457200" rtl="0" algn="l">
              <a:spcBef>
                <a:spcPts val="0"/>
              </a:spcBef>
              <a:spcAft>
                <a:spcPts val="0"/>
              </a:spcAft>
              <a:buSzPts val="1300"/>
              <a:buChar char="●"/>
            </a:pPr>
            <a:r>
              <a:rPr lang="id"/>
              <a:t>Cara jika kita ingin menuju ke snapshot tertentu, cukup gunakan perintah :</a:t>
            </a:r>
            <a:br>
              <a:rPr lang="id"/>
            </a:br>
            <a:r>
              <a:rPr lang="id"/>
              <a:t>git checkout hash</a:t>
            </a:r>
            <a:endParaRPr/>
          </a:p>
          <a:p>
            <a:pPr indent="-311150" lvl="0" marL="457200" rtl="0" algn="l">
              <a:spcBef>
                <a:spcPts val="0"/>
              </a:spcBef>
              <a:spcAft>
                <a:spcPts val="0"/>
              </a:spcAft>
              <a:buSzPts val="1300"/>
              <a:buChar char="●"/>
            </a:pPr>
            <a:r>
              <a:rPr lang="id"/>
              <a:t>Jika ingin kembali ke paling awal, kita bisa gunakan perintah :</a:t>
            </a:r>
            <a:br>
              <a:rPr lang="id"/>
            </a:br>
            <a:r>
              <a:rPr lang="id"/>
              <a:t>git checkout namabranch</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Git Branch</a:t>
            </a:r>
            <a:endParaRPr/>
          </a:p>
        </p:txBody>
      </p:sp>
      <p:sp>
        <p:nvSpPr>
          <p:cNvPr id="799" name="Google Shape;799;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Materi branching akan dibahas pada course terpisah, namun secara default saat kita membuat Git Repository, maka secara otomatis Git akan membuat branch</a:t>
            </a:r>
            <a:endParaRPr/>
          </a:p>
          <a:p>
            <a:pPr indent="-311150" lvl="0" marL="457200" rtl="0" algn="l">
              <a:spcBef>
                <a:spcPts val="0"/>
              </a:spcBef>
              <a:spcAft>
                <a:spcPts val="0"/>
              </a:spcAft>
              <a:buSzPts val="1300"/>
              <a:buChar char="●"/>
            </a:pPr>
            <a:r>
              <a:rPr lang="id"/>
              <a:t>Untuk melihat nama branch saat ini, kita bisa gunakan perintah :</a:t>
            </a:r>
            <a:br>
              <a:rPr lang="id"/>
            </a:br>
            <a:r>
              <a:rPr lang="id"/>
              <a:t>git branch --show-current</a:t>
            </a:r>
            <a:endParaRPr/>
          </a:p>
        </p:txBody>
      </p:sp>
      <p:pic>
        <p:nvPicPr>
          <p:cNvPr id="800" name="Google Shape;800;p132"/>
          <p:cNvPicPr preferRelativeResize="0"/>
          <p:nvPr/>
        </p:nvPicPr>
        <p:blipFill>
          <a:blip r:embed="rId3">
            <a:alphaModFix/>
          </a:blip>
          <a:stretch>
            <a:fillRect/>
          </a:stretch>
        </p:blipFill>
        <p:spPr>
          <a:xfrm>
            <a:off x="674725" y="3515750"/>
            <a:ext cx="7794552" cy="1013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Checkout</a:t>
            </a:r>
            <a:endParaRPr/>
          </a:p>
        </p:txBody>
      </p:sp>
      <p:pic>
        <p:nvPicPr>
          <p:cNvPr id="806" name="Google Shape;806;p133"/>
          <p:cNvPicPr preferRelativeResize="0"/>
          <p:nvPr/>
        </p:nvPicPr>
        <p:blipFill>
          <a:blip r:embed="rId3">
            <a:alphaModFix/>
          </a:blip>
          <a:stretch>
            <a:fillRect/>
          </a:stretch>
        </p:blipFill>
        <p:spPr>
          <a:xfrm>
            <a:off x="152400" y="2006250"/>
            <a:ext cx="8839202" cy="24441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Centralized</a:t>
            </a:r>
            <a:r>
              <a:rPr lang="id"/>
              <a:t> Version Control</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Masalah yang terjadi pada Local Version Control adalah, jika komputer rusak, maka seluruh data bisa hilang. </a:t>
            </a:r>
            <a:endParaRPr/>
          </a:p>
          <a:p>
            <a:pPr indent="-311150" lvl="0" marL="457200" rtl="0" algn="l">
              <a:spcBef>
                <a:spcPts val="0"/>
              </a:spcBef>
              <a:spcAft>
                <a:spcPts val="0"/>
              </a:spcAft>
              <a:buSzPts val="1300"/>
              <a:buChar char="●"/>
            </a:pPr>
            <a:r>
              <a:rPr lang="id"/>
              <a:t>Selain itu agak sulit untuk berkolaborasi dengan pengguna lain jika file hanya ada di satu komputer</a:t>
            </a:r>
            <a:endParaRPr/>
          </a:p>
          <a:p>
            <a:pPr indent="-311150" lvl="0" marL="457200" rtl="0" algn="l">
              <a:spcBef>
                <a:spcPts val="0"/>
              </a:spcBef>
              <a:spcAft>
                <a:spcPts val="0"/>
              </a:spcAft>
              <a:buSzPts val="1300"/>
              <a:buChar char="●"/>
            </a:pPr>
            <a:r>
              <a:rPr lang="id"/>
              <a:t>Untuk menangani masalah ini, kita bisa menggunakan Centralized Version Control</a:t>
            </a:r>
            <a:endParaRPr/>
          </a:p>
          <a:p>
            <a:pPr indent="-311150" lvl="0" marL="457200" rtl="0" algn="l">
              <a:spcBef>
                <a:spcPts val="0"/>
              </a:spcBef>
              <a:spcAft>
                <a:spcPts val="0"/>
              </a:spcAft>
              <a:buSzPts val="1300"/>
              <a:buChar char="●"/>
            </a:pPr>
            <a:r>
              <a:rPr lang="id"/>
              <a:t>Centralized Version Control menyimpan seluruh data revisi di Server</a:t>
            </a:r>
            <a:endParaRPr/>
          </a:p>
          <a:p>
            <a:pPr indent="-311150" lvl="0" marL="457200" rtl="0" algn="l">
              <a:spcBef>
                <a:spcPts val="0"/>
              </a:spcBef>
              <a:spcAft>
                <a:spcPts val="0"/>
              </a:spcAft>
              <a:buSzPts val="1300"/>
              <a:buChar char="●"/>
            </a:pPr>
            <a:r>
              <a:rPr lang="id"/>
              <a:t>Pengguna bisa mengakses data ke Server untuk melihat file</a:t>
            </a:r>
            <a:endParaRPr/>
          </a:p>
          <a:p>
            <a:pPr indent="-311150" lvl="0" marL="457200" rtl="0" algn="l">
              <a:spcBef>
                <a:spcPts val="0"/>
              </a:spcBef>
              <a:spcAft>
                <a:spcPts val="0"/>
              </a:spcAft>
              <a:buSzPts val="1300"/>
              <a:buChar char="●"/>
            </a:pPr>
            <a:r>
              <a:rPr lang="id"/>
              <a:t>Kekurangannya adalah, jika pengguna offline, mereka tidak bisa melihat riwayat file karena semua riwayat hanya ada di Server</a:t>
            </a:r>
            <a:endParaRPr/>
          </a:p>
          <a:p>
            <a:pPr indent="-311150" lvl="0" marL="457200" rtl="0" algn="l">
              <a:spcBef>
                <a:spcPts val="0"/>
              </a:spcBef>
              <a:spcAft>
                <a:spcPts val="0"/>
              </a:spcAft>
              <a:buSzPts val="1300"/>
              <a:buChar char="●"/>
            </a:pPr>
            <a:r>
              <a:rPr lang="id"/>
              <a:t>Jika Server down, maka seluruh pengguna tidak bisa melakukan perubahan dan melihat revisi file</a:t>
            </a:r>
            <a:endParaRPr/>
          </a:p>
          <a:p>
            <a:pPr indent="-311150" lvl="0" marL="457200" rtl="0" algn="l">
              <a:spcBef>
                <a:spcPts val="0"/>
              </a:spcBef>
              <a:spcAft>
                <a:spcPts val="0"/>
              </a:spcAft>
              <a:buSzPts val="1300"/>
              <a:buChar char="●"/>
            </a:pPr>
            <a:r>
              <a:rPr lang="id"/>
              <a:t>Contoh Centralized Version Control adalah Subversion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Kembali Ke Commit Terakhir</a:t>
            </a:r>
            <a:endParaRPr/>
          </a:p>
        </p:txBody>
      </p:sp>
      <p:pic>
        <p:nvPicPr>
          <p:cNvPr id="812" name="Google Shape;812;p134"/>
          <p:cNvPicPr preferRelativeResize="0"/>
          <p:nvPr/>
        </p:nvPicPr>
        <p:blipFill>
          <a:blip r:embed="rId3">
            <a:alphaModFix/>
          </a:blip>
          <a:stretch>
            <a:fillRect/>
          </a:stretch>
        </p:blipFill>
        <p:spPr>
          <a:xfrm>
            <a:off x="152400" y="2006250"/>
            <a:ext cx="8839197" cy="125704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Revert Commit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Revert Commit</a:t>
            </a:r>
            <a:endParaRPr/>
          </a:p>
        </p:txBody>
      </p:sp>
      <p:sp>
        <p:nvSpPr>
          <p:cNvPr id="823" name="Google Shape;823;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Git memiliki fitur revert commit, yaitu fitur untuk membatalkan commit yang sudah kita lakukan dengan cara membuat commit baru yang membatalkan commit sebelumnya</a:t>
            </a:r>
            <a:endParaRPr/>
          </a:p>
          <a:p>
            <a:pPr indent="-311150" lvl="0" marL="457200" rtl="0" algn="l">
              <a:spcBef>
                <a:spcPts val="0"/>
              </a:spcBef>
              <a:spcAft>
                <a:spcPts val="0"/>
              </a:spcAft>
              <a:buSzPts val="1300"/>
              <a:buChar char="●"/>
            </a:pPr>
            <a:r>
              <a:rPr lang="id"/>
              <a:t>Misal kita sudah melakukan commit data perubahan dari text Eko menjadi Eka, jika kita revert, secara otomatis akan membuat commit baru dengan melakukan perubahan dari Eko ke Eko</a:t>
            </a:r>
            <a:endParaRPr/>
          </a:p>
          <a:p>
            <a:pPr indent="-311150" lvl="0" marL="457200" rtl="0" algn="l">
              <a:spcBef>
                <a:spcPts val="0"/>
              </a:spcBef>
              <a:spcAft>
                <a:spcPts val="0"/>
              </a:spcAft>
              <a:buSzPts val="1300"/>
              <a:buChar char="●"/>
            </a:pPr>
            <a:r>
              <a:rPr lang="id"/>
              <a:t>Untuk melakukan revert commit, kita bisa gunakan perintah :</a:t>
            </a:r>
            <a:br>
              <a:rPr lang="id"/>
            </a:br>
            <a:r>
              <a:rPr lang="id"/>
              <a:t>git revert hash</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Status</a:t>
            </a:r>
            <a:endParaRPr/>
          </a:p>
        </p:txBody>
      </p:sp>
      <p:sp>
        <p:nvSpPr>
          <p:cNvPr id="829" name="Google Shape;82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Misal kita akan revert commit melakukan rename dari file2.txt menjadi file_2.txt</a:t>
            </a:r>
            <a:endParaRPr/>
          </a:p>
        </p:txBody>
      </p:sp>
      <p:pic>
        <p:nvPicPr>
          <p:cNvPr id="830" name="Google Shape;830;p137"/>
          <p:cNvPicPr preferRelativeResize="0"/>
          <p:nvPr/>
        </p:nvPicPr>
        <p:blipFill>
          <a:blip r:embed="rId3">
            <a:alphaModFix/>
          </a:blip>
          <a:stretch>
            <a:fillRect/>
          </a:stretch>
        </p:blipFill>
        <p:spPr>
          <a:xfrm>
            <a:off x="0" y="2571761"/>
            <a:ext cx="9144000" cy="2473377"/>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Revert</a:t>
            </a:r>
            <a:endParaRPr/>
          </a:p>
        </p:txBody>
      </p:sp>
      <p:pic>
        <p:nvPicPr>
          <p:cNvPr id="836" name="Google Shape;836;p138"/>
          <p:cNvPicPr preferRelativeResize="0"/>
          <p:nvPr/>
        </p:nvPicPr>
        <p:blipFill>
          <a:blip r:embed="rId3">
            <a:alphaModFix/>
          </a:blip>
          <a:stretch>
            <a:fillRect/>
          </a:stretch>
        </p:blipFill>
        <p:spPr>
          <a:xfrm>
            <a:off x="152400" y="2006250"/>
            <a:ext cx="8839200" cy="15049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Log Setelah Revert</a:t>
            </a:r>
            <a:endParaRPr/>
          </a:p>
        </p:txBody>
      </p:sp>
      <p:pic>
        <p:nvPicPr>
          <p:cNvPr id="842" name="Google Shape;842;p139"/>
          <p:cNvPicPr preferRelativeResize="0"/>
          <p:nvPr/>
        </p:nvPicPr>
        <p:blipFill>
          <a:blip r:embed="rId3">
            <a:alphaModFix/>
          </a:blip>
          <a:stretch>
            <a:fillRect/>
          </a:stretch>
        </p:blipFill>
        <p:spPr>
          <a:xfrm>
            <a:off x="152400" y="2006250"/>
            <a:ext cx="8839201" cy="287951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Ignore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Ignore</a:t>
            </a:r>
            <a:endParaRPr/>
          </a:p>
        </p:txBody>
      </p:sp>
      <p:sp>
        <p:nvSpPr>
          <p:cNvPr id="853" name="Google Shape;853;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membuat aplikasi, tidak semua file ingin kita track di Git, contoh seperti file log, hasil kompilasi, kadang itu tidak butuh di track di Git</a:t>
            </a:r>
            <a:endParaRPr/>
          </a:p>
          <a:p>
            <a:pPr indent="-311150" lvl="0" marL="457200" rtl="0" algn="l">
              <a:spcBef>
                <a:spcPts val="0"/>
              </a:spcBef>
              <a:spcAft>
                <a:spcPts val="0"/>
              </a:spcAft>
              <a:buSzPts val="1300"/>
              <a:buChar char="●"/>
            </a:pPr>
            <a:r>
              <a:rPr lang="id"/>
              <a:t>Git memiliki fitur ignore, dimana kita bisa meminta Git secara otomatis tidak men-track file di Git</a:t>
            </a:r>
            <a:endParaRPr/>
          </a:p>
          <a:p>
            <a:pPr indent="-311150" lvl="0" marL="457200" rtl="0" algn="l">
              <a:spcBef>
                <a:spcPts val="0"/>
              </a:spcBef>
              <a:spcAft>
                <a:spcPts val="0"/>
              </a:spcAft>
              <a:buSzPts val="1300"/>
              <a:buChar char="●"/>
            </a:pPr>
            <a:r>
              <a:rPr lang="id"/>
              <a:t>Caranya kita bisa tambahkan file .gitignore di Repository</a:t>
            </a:r>
            <a:endParaRPr/>
          </a:p>
          <a:p>
            <a:pPr indent="-311150" lvl="0" marL="457200" rtl="0" algn="l">
              <a:spcBef>
                <a:spcPts val="0"/>
              </a:spcBef>
              <a:spcAft>
                <a:spcPts val="0"/>
              </a:spcAft>
              <a:buSzPts val="1300"/>
              <a:buChar char="●"/>
            </a:pPr>
            <a:r>
              <a:rPr lang="id"/>
              <a:t>Lalu kita bisa tambahkan tiap baris di file .gitignore berisikan file atau folder yang tidak kita ingin track</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.gitignore</a:t>
            </a:r>
            <a:endParaRPr/>
          </a:p>
        </p:txBody>
      </p:sp>
      <p:pic>
        <p:nvPicPr>
          <p:cNvPr id="859" name="Google Shape;859;p142"/>
          <p:cNvPicPr preferRelativeResize="0"/>
          <p:nvPr/>
        </p:nvPicPr>
        <p:blipFill>
          <a:blip r:embed="rId3">
            <a:alphaModFix/>
          </a:blip>
          <a:stretch>
            <a:fillRect/>
          </a:stretch>
        </p:blipFill>
        <p:spPr>
          <a:xfrm>
            <a:off x="152400" y="2006250"/>
            <a:ext cx="7321110" cy="298485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Status</a:t>
            </a:r>
            <a:endParaRPr/>
          </a:p>
        </p:txBody>
      </p:sp>
      <p:pic>
        <p:nvPicPr>
          <p:cNvPr id="865" name="Google Shape;865;p143"/>
          <p:cNvPicPr preferRelativeResize="0"/>
          <p:nvPr/>
        </p:nvPicPr>
        <p:blipFill>
          <a:blip r:embed="rId3">
            <a:alphaModFix/>
          </a:blip>
          <a:stretch>
            <a:fillRect/>
          </a:stretch>
        </p:blipFill>
        <p:spPr>
          <a:xfrm>
            <a:off x="152400" y="2006250"/>
            <a:ext cx="2294404" cy="2984849"/>
          </a:xfrm>
          <a:prstGeom prst="rect">
            <a:avLst/>
          </a:prstGeom>
          <a:noFill/>
          <a:ln>
            <a:noFill/>
          </a:ln>
        </p:spPr>
      </p:pic>
      <p:pic>
        <p:nvPicPr>
          <p:cNvPr id="866" name="Google Shape;866;p143"/>
          <p:cNvPicPr preferRelativeResize="0"/>
          <p:nvPr/>
        </p:nvPicPr>
        <p:blipFill>
          <a:blip r:embed="rId4">
            <a:alphaModFix/>
          </a:blip>
          <a:stretch>
            <a:fillRect/>
          </a:stretch>
        </p:blipFill>
        <p:spPr>
          <a:xfrm>
            <a:off x="2599204" y="2006250"/>
            <a:ext cx="6392398" cy="232356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a:t>
            </a:r>
            <a:r>
              <a:rPr lang="id"/>
              <a:t>entralized Version Control</a:t>
            </a:r>
            <a:endParaRPr/>
          </a:p>
        </p:txBody>
      </p:sp>
      <p:pic>
        <p:nvPicPr>
          <p:cNvPr id="230" name="Google Shape;230;p36"/>
          <p:cNvPicPr preferRelativeResize="0"/>
          <p:nvPr/>
        </p:nvPicPr>
        <p:blipFill>
          <a:blip r:embed="rId3">
            <a:alphaModFix/>
          </a:blip>
          <a:stretch>
            <a:fillRect/>
          </a:stretch>
        </p:blipFill>
        <p:spPr>
          <a:xfrm>
            <a:off x="1950663" y="2006250"/>
            <a:ext cx="5242685" cy="298484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Blame</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Blame</a:t>
            </a:r>
            <a:endParaRPr/>
          </a:p>
        </p:txBody>
      </p:sp>
      <p:sp>
        <p:nvSpPr>
          <p:cNvPr id="877" name="Google Shape;877;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kode program kadang kita ingin tahu, siapa yang menambahkan baris kode program tersebut, dan apa saja yang ditambahkan</a:t>
            </a:r>
            <a:endParaRPr/>
          </a:p>
          <a:p>
            <a:pPr indent="-311150" lvl="0" marL="457200" rtl="0" algn="l">
              <a:spcBef>
                <a:spcPts val="0"/>
              </a:spcBef>
              <a:spcAft>
                <a:spcPts val="0"/>
              </a:spcAft>
              <a:buSzPts val="1300"/>
              <a:buChar char="●"/>
            </a:pPr>
            <a:r>
              <a:rPr lang="id"/>
              <a:t>Git memiliki fitur yang bernama blame, ini digunakan untuk mencari tahu, siapa yang menambah perubahan pada file dan juga untuk mengetahui commit nya</a:t>
            </a:r>
            <a:endParaRPr/>
          </a:p>
          <a:p>
            <a:pPr indent="-311150" lvl="0" marL="457200" rtl="0" algn="l">
              <a:spcBef>
                <a:spcPts val="0"/>
              </a:spcBef>
              <a:spcAft>
                <a:spcPts val="0"/>
              </a:spcAft>
              <a:buSzPts val="1300"/>
              <a:buChar char="●"/>
            </a:pPr>
            <a:r>
              <a:rPr lang="id"/>
              <a:t>Caranya kita bisa gunakan perintah :</a:t>
            </a:r>
            <a:br>
              <a:rPr lang="id"/>
            </a:br>
            <a:r>
              <a:rPr lang="id"/>
              <a:t>git blame namafile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Blame</a:t>
            </a:r>
            <a:endParaRPr/>
          </a:p>
        </p:txBody>
      </p:sp>
      <p:pic>
        <p:nvPicPr>
          <p:cNvPr id="883" name="Google Shape;883;p146"/>
          <p:cNvPicPr preferRelativeResize="0"/>
          <p:nvPr/>
        </p:nvPicPr>
        <p:blipFill>
          <a:blip r:embed="rId3">
            <a:alphaModFix/>
          </a:blip>
          <a:stretch>
            <a:fillRect/>
          </a:stretch>
        </p:blipFill>
        <p:spPr>
          <a:xfrm>
            <a:off x="152400" y="2006250"/>
            <a:ext cx="8839204" cy="89341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894" name="Google Shape;894;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Git memiliki fitur yang bernama alias</a:t>
            </a:r>
            <a:endParaRPr/>
          </a:p>
          <a:p>
            <a:pPr indent="-311150" lvl="0" marL="457200" rtl="0" algn="l">
              <a:spcBef>
                <a:spcPts val="0"/>
              </a:spcBef>
              <a:spcAft>
                <a:spcPts val="0"/>
              </a:spcAft>
              <a:buSzPts val="1300"/>
              <a:buChar char="●"/>
            </a:pPr>
            <a:r>
              <a:rPr lang="id"/>
              <a:t>Dengan alias, kita bisa menambah nama perintah lain untuk perintah yang sudah ada di git</a:t>
            </a:r>
            <a:endParaRPr/>
          </a:p>
          <a:p>
            <a:pPr indent="-311150" lvl="0" marL="457200" rtl="0" algn="l">
              <a:spcBef>
                <a:spcPts val="0"/>
              </a:spcBef>
              <a:spcAft>
                <a:spcPts val="0"/>
              </a:spcAft>
              <a:buSzPts val="1300"/>
              <a:buChar char="●"/>
            </a:pPr>
            <a:r>
              <a:rPr lang="id"/>
              <a:t>Misal kita bisa menambah perintah co, komit untuk nama lain dari commit misalnya</a:t>
            </a:r>
            <a:endParaRPr/>
          </a:p>
          <a:p>
            <a:pPr indent="-311150" lvl="0" marL="457200" rtl="0" algn="l">
              <a:spcBef>
                <a:spcPts val="0"/>
              </a:spcBef>
              <a:spcAft>
                <a:spcPts val="0"/>
              </a:spcAft>
              <a:buSzPts val="1300"/>
              <a:buChar char="●"/>
            </a:pPr>
            <a:r>
              <a:rPr lang="id"/>
              <a:t>Atau misal menambah alias logline untuk nama lain dari log --oneline</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Alias</a:t>
            </a:r>
            <a:endParaRPr/>
          </a:p>
        </p:txBody>
      </p:sp>
      <p:pic>
        <p:nvPicPr>
          <p:cNvPr id="900" name="Google Shape;900;p149"/>
          <p:cNvPicPr preferRelativeResize="0"/>
          <p:nvPr/>
        </p:nvPicPr>
        <p:blipFill>
          <a:blip r:embed="rId3">
            <a:alphaModFix/>
          </a:blip>
          <a:stretch>
            <a:fillRect/>
          </a:stretch>
        </p:blipFill>
        <p:spPr>
          <a:xfrm>
            <a:off x="152400" y="2006250"/>
            <a:ext cx="8839196" cy="1354464"/>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Alias</a:t>
            </a:r>
            <a:endParaRPr/>
          </a:p>
        </p:txBody>
      </p:sp>
      <p:pic>
        <p:nvPicPr>
          <p:cNvPr id="906" name="Google Shape;906;p150"/>
          <p:cNvPicPr preferRelativeResize="0"/>
          <p:nvPr/>
        </p:nvPicPr>
        <p:blipFill>
          <a:blip r:embed="rId3">
            <a:alphaModFix/>
          </a:blip>
          <a:stretch>
            <a:fillRect/>
          </a:stretch>
        </p:blipFill>
        <p:spPr>
          <a:xfrm>
            <a:off x="152400" y="2006250"/>
            <a:ext cx="8839199" cy="203893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17" name="Google Shape;917;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Git Branching</a:t>
            </a:r>
            <a:endParaRPr/>
          </a:p>
          <a:p>
            <a:pPr indent="-311150" lvl="0" marL="457200" rtl="0" algn="l">
              <a:spcBef>
                <a:spcPts val="0"/>
              </a:spcBef>
              <a:spcAft>
                <a:spcPts val="0"/>
              </a:spcAft>
              <a:buSzPts val="1300"/>
              <a:buChar char="●"/>
            </a:pPr>
            <a:r>
              <a:rPr lang="id"/>
              <a:t>Git Remote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Distributed</a:t>
            </a:r>
            <a:r>
              <a:rPr lang="id"/>
              <a:t> Version Control</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Distributed Version Control adalah alternatif lain dari Centralized Version Control</a:t>
            </a:r>
            <a:endParaRPr/>
          </a:p>
          <a:p>
            <a:pPr indent="-311150" lvl="0" marL="457200" rtl="0" algn="l">
              <a:spcBef>
                <a:spcPts val="0"/>
              </a:spcBef>
              <a:spcAft>
                <a:spcPts val="0"/>
              </a:spcAft>
              <a:buSzPts val="1300"/>
              <a:buChar char="●"/>
            </a:pPr>
            <a:r>
              <a:rPr lang="id"/>
              <a:t>Dalam DVCs, client tidak hanya mengambil file versi terakhir, namun seluruh riwayat revisi di copy seluruhnya</a:t>
            </a:r>
            <a:endParaRPr/>
          </a:p>
          <a:p>
            <a:pPr indent="-311150" lvl="0" marL="457200" rtl="0" algn="l">
              <a:spcBef>
                <a:spcPts val="0"/>
              </a:spcBef>
              <a:spcAft>
                <a:spcPts val="0"/>
              </a:spcAft>
              <a:buSzPts val="1300"/>
              <a:buChar char="●"/>
            </a:pPr>
            <a:r>
              <a:rPr lang="id"/>
              <a:t>Hal ini menjadikan jika terjadi masalah dengan Server, client masih tetap bekerja, memanipulasi file, sampai melihat riwayat perubahan</a:t>
            </a:r>
            <a:endParaRPr/>
          </a:p>
          <a:p>
            <a:pPr indent="-311150" lvl="0" marL="457200" rtl="0" algn="l">
              <a:spcBef>
                <a:spcPts val="0"/>
              </a:spcBef>
              <a:spcAft>
                <a:spcPts val="0"/>
              </a:spcAft>
              <a:buSzPts val="1300"/>
              <a:buChar char="●"/>
            </a:pPr>
            <a:r>
              <a:rPr lang="id"/>
              <a:t>Bahkan dalam DVCs, Server bisa lebih dari satu, karena tiap server isinya sama, full backup data</a:t>
            </a:r>
            <a:endParaRPr/>
          </a:p>
          <a:p>
            <a:pPr indent="-311150" lvl="0" marL="457200" rtl="0" algn="l">
              <a:spcBef>
                <a:spcPts val="0"/>
              </a:spcBef>
              <a:spcAft>
                <a:spcPts val="0"/>
              </a:spcAft>
              <a:buSzPts val="1300"/>
              <a:buChar char="●"/>
            </a:pPr>
            <a:r>
              <a:rPr lang="id"/>
              <a:t>Contoh DVCs adalah Git, Mercurial dan lain-lain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t>
            </a:r>
            <a:r>
              <a:rPr lang="id"/>
              <a:t>Distributed Version Control</a:t>
            </a:r>
            <a:endParaRPr/>
          </a:p>
        </p:txBody>
      </p:sp>
      <p:pic>
        <p:nvPicPr>
          <p:cNvPr id="242" name="Google Shape;242;p38"/>
          <p:cNvPicPr preferRelativeResize="0"/>
          <p:nvPr/>
        </p:nvPicPr>
        <p:blipFill>
          <a:blip r:embed="rId3">
            <a:alphaModFix/>
          </a:blip>
          <a:stretch>
            <a:fillRect/>
          </a:stretch>
        </p:blipFill>
        <p:spPr>
          <a:xfrm>
            <a:off x="1417725" y="2006250"/>
            <a:ext cx="6308541" cy="29848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Git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a:t>
            </a:r>
            <a:r>
              <a:rPr lang="id"/>
              <a:t> Git</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Git muncul dengan latar belakang OpenSource project Linux Kernel</a:t>
            </a:r>
            <a:endParaRPr/>
          </a:p>
          <a:p>
            <a:pPr indent="-311150" lvl="0" marL="457200" rtl="0" algn="l">
              <a:spcBef>
                <a:spcPts val="0"/>
              </a:spcBef>
              <a:spcAft>
                <a:spcPts val="0"/>
              </a:spcAft>
              <a:buSzPts val="1300"/>
              <a:buChar char="●"/>
            </a:pPr>
            <a:r>
              <a:rPr lang="id"/>
              <a:t>tahun 1991-2002, Linux Kernel di develop hanya dengan memanfaatkan patch dan archived files</a:t>
            </a:r>
            <a:endParaRPr/>
          </a:p>
          <a:p>
            <a:pPr indent="-311150" lvl="0" marL="457200" rtl="0" algn="l">
              <a:spcBef>
                <a:spcPts val="0"/>
              </a:spcBef>
              <a:spcAft>
                <a:spcPts val="0"/>
              </a:spcAft>
              <a:buSzPts val="1300"/>
              <a:buChar char="●"/>
            </a:pPr>
            <a:r>
              <a:rPr lang="id"/>
              <a:t>Tahun 2002, Linux Kernel mulai menggunakan DVCs bernama BitKeeper</a:t>
            </a:r>
            <a:endParaRPr/>
          </a:p>
          <a:p>
            <a:pPr indent="-311150" lvl="0" marL="457200" rtl="0" algn="l">
              <a:spcBef>
                <a:spcPts val="0"/>
              </a:spcBef>
              <a:spcAft>
                <a:spcPts val="0"/>
              </a:spcAft>
              <a:buSzPts val="1300"/>
              <a:buChar char="●"/>
            </a:pPr>
            <a:r>
              <a:rPr lang="id"/>
              <a:t>Di tahun 2005, hubungan antara perusahaan pemilik BitKeeper dengan komunitas Linux Kernel kurang baik, sehingga pembuat Linux, Linus Torvalds mulai membuat DVCs sendiri</a:t>
            </a:r>
            <a:endParaRPr/>
          </a:p>
          <a:p>
            <a:pPr indent="-311150" lvl="0" marL="457200" rtl="0" algn="l">
              <a:spcBef>
                <a:spcPts val="0"/>
              </a:spcBef>
              <a:spcAft>
                <a:spcPts val="0"/>
              </a:spcAft>
              <a:buSzPts val="1300"/>
              <a:buChar char="●"/>
            </a:pPr>
            <a:r>
              <a:rPr lang="id"/>
              <a:t>Git pertama kali dikenalkan tahun 2005, semakin kesini Git semakin populer dan sekarang menjadi DVCs yang paling populer di dunia</a:t>
            </a:r>
            <a:endParaRPr/>
          </a:p>
          <a:p>
            <a:pPr indent="-311150" lvl="0" marL="457200" rtl="0" algn="l">
              <a:spcBef>
                <a:spcPts val="0"/>
              </a:spcBef>
              <a:spcAft>
                <a:spcPts val="0"/>
              </a:spcAft>
              <a:buSzPts val="1300"/>
              <a:buChar char="●"/>
            </a:pPr>
            <a:r>
              <a:rPr lang="id"/>
              <a:t>Git sangat cepat, ringan dan baik dalam me-manage project dengan ukuran besar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Git</a:t>
            </a:r>
            <a:endParaRPr/>
          </a:p>
        </p:txBody>
      </p:sp>
      <p:sp>
        <p:nvSpPr>
          <p:cNvPr id="259" name="Google Shape;259;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Jadi, Git adalah salah satu DVCs yang ada</a:t>
            </a:r>
            <a:endParaRPr/>
          </a:p>
          <a:p>
            <a:pPr indent="-311150" lvl="0" marL="457200" rtl="0" algn="l">
              <a:spcBef>
                <a:spcPts val="0"/>
              </a:spcBef>
              <a:spcAft>
                <a:spcPts val="0"/>
              </a:spcAft>
              <a:buSzPts val="1300"/>
              <a:buChar char="●"/>
            </a:pPr>
            <a:r>
              <a:rPr lang="id"/>
              <a:t>Git tidak membutuhkan server untuk melakukan perubahan atau melihat riwayat revisi, hal ini dikarenakan dalam Git, semua riwayat project akan selalu di duplikasi, baik itu di server ataupun di local computer</a:t>
            </a:r>
            <a:endParaRPr/>
          </a:p>
          <a:p>
            <a:pPr indent="-311150" lvl="0" marL="457200" rtl="0" algn="l">
              <a:spcBef>
                <a:spcPts val="0"/>
              </a:spcBef>
              <a:spcAft>
                <a:spcPts val="0"/>
              </a:spcAft>
              <a:buSzPts val="1300"/>
              <a:buChar char="●"/>
            </a:pPr>
            <a:r>
              <a:rPr lang="id"/>
              <a:t>Artinya sebenarnya Git juga bisa digunakan sebagai Local Version Control</a:t>
            </a:r>
            <a:endParaRPr/>
          </a:p>
          <a:p>
            <a:pPr indent="-311150" lvl="0" marL="457200" rtl="0" algn="l">
              <a:spcBef>
                <a:spcPts val="0"/>
              </a:spcBef>
              <a:spcAft>
                <a:spcPts val="0"/>
              </a:spcAft>
              <a:buSzPts val="1300"/>
              <a:buChar char="●"/>
            </a:pPr>
            <a:r>
              <a:rPr lang="id"/>
              <a:t>Setiap perubahan yang terjadi di Git akan selalu dibuat signature (tanda) nya menggunakan algoritma hashing SHA-1. Hal ini menjadikan perubahan sekecil apapun pasti bisa dideteksi oleh git.</a:t>
            </a:r>
            <a:endParaRPr/>
          </a:p>
          <a:p>
            <a:pPr indent="-311150" lvl="0" marL="457200" rtl="0" algn="l">
              <a:spcBef>
                <a:spcPts val="0"/>
              </a:spcBef>
              <a:spcAft>
                <a:spcPts val="0"/>
              </a:spcAft>
              <a:buSzPts val="1300"/>
              <a:buChar char="●"/>
            </a:pPr>
            <a:r>
              <a:rPr lang="id"/>
              <a:t>Semua hal yang terjadi di git secara otomatis akan dicatat, hal ini menjadikan perubahan apapun di Git,  pasti selalu bisa dikembalikan ke versi sebelumnya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Git</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Git adalah aplikasi OpenSource dan Gratis, kita bisa download aplikasi Git dengan bebas</a:t>
            </a:r>
            <a:endParaRPr/>
          </a:p>
          <a:p>
            <a:pPr indent="-311150" lvl="0" marL="457200" rtl="0" algn="l">
              <a:spcBef>
                <a:spcPts val="0"/>
              </a:spcBef>
              <a:spcAft>
                <a:spcPts val="0"/>
              </a:spcAft>
              <a:buSzPts val="1300"/>
              <a:buChar char="●"/>
            </a:pPr>
            <a:r>
              <a:rPr lang="id"/>
              <a:t>Git tersedia untuk berbagai sistem operasi, seperti Windows, Mac  dan Linux</a:t>
            </a:r>
            <a:endParaRPr/>
          </a:p>
          <a:p>
            <a:pPr indent="-311150" lvl="0" marL="457200" rtl="0" algn="l">
              <a:spcBef>
                <a:spcPts val="0"/>
              </a:spcBef>
              <a:spcAft>
                <a:spcPts val="0"/>
              </a:spcAft>
              <a:buSzPts val="1300"/>
              <a:buChar char="●"/>
            </a:pPr>
            <a:r>
              <a:rPr lang="id"/>
              <a:t>Kita bisa download Git di  :  </a:t>
            </a:r>
            <a:r>
              <a:rPr lang="id" u="sng">
                <a:solidFill>
                  <a:schemeClr val="hlink"/>
                </a:solidFill>
                <a:hlinkClick r:id="rId3"/>
              </a:rPr>
              <a:t>https://git-scm.com/downloads</a:t>
            </a:r>
            <a:r>
              <a:rPr lang="id"/>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Memastikan Git Berjalan</a:t>
            </a:r>
            <a:endParaRPr/>
          </a:p>
        </p:txBody>
      </p:sp>
      <p:sp>
        <p:nvSpPr>
          <p:cNvPr id="271" name="Google Shape;271;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Git merupakan aplikasi berbasis terminal / command line, oleh karena itu, untuk menggunakan Git, kita perlu membuat terminal / command line</a:t>
            </a:r>
            <a:endParaRPr/>
          </a:p>
          <a:p>
            <a:pPr indent="-311150" lvl="0" marL="457200" rtl="0" algn="l">
              <a:spcBef>
                <a:spcPts val="0"/>
              </a:spcBef>
              <a:spcAft>
                <a:spcPts val="0"/>
              </a:spcAft>
              <a:buSzPts val="1300"/>
              <a:buChar char="●"/>
            </a:pPr>
            <a:r>
              <a:rPr lang="id"/>
              <a:t>Untuk mengecek versi Git yang terinstall di local computer kita, kita bisa gunakan perintah :</a:t>
            </a:r>
            <a:br>
              <a:rPr lang="id"/>
            </a:br>
            <a:r>
              <a:rPr lang="id"/>
              <a:t>git --version</a:t>
            </a:r>
            <a:endParaRPr/>
          </a:p>
        </p:txBody>
      </p:sp>
      <p:pic>
        <p:nvPicPr>
          <p:cNvPr id="272" name="Google Shape;272;p43"/>
          <p:cNvPicPr preferRelativeResize="0"/>
          <p:nvPr/>
        </p:nvPicPr>
        <p:blipFill>
          <a:blip r:embed="rId3">
            <a:alphaModFix/>
          </a:blip>
          <a:stretch>
            <a:fillRect/>
          </a:stretch>
        </p:blipFill>
        <p:spPr>
          <a:xfrm>
            <a:off x="1800" y="3313254"/>
            <a:ext cx="9143999" cy="13368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Tool Pembantu</a:t>
            </a:r>
            <a:endParaRPr/>
          </a:p>
        </p:txBody>
      </p:sp>
      <p:sp>
        <p:nvSpPr>
          <p:cNvPr id="278" name="Google Shape;278;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Install di PATH </a:t>
            </a:r>
            <a:endParaRPr/>
          </a:p>
        </p:txBody>
      </p:sp>
      <p:pic>
        <p:nvPicPr>
          <p:cNvPr id="279" name="Google Shape;279;p44"/>
          <p:cNvPicPr preferRelativeResize="0"/>
          <p:nvPr/>
        </p:nvPicPr>
        <p:blipFill>
          <a:blip r:embed="rId4">
            <a:alphaModFix/>
          </a:blip>
          <a:stretch>
            <a:fillRect/>
          </a:stretch>
        </p:blipFill>
        <p:spPr>
          <a:xfrm>
            <a:off x="0" y="2869320"/>
            <a:ext cx="9143999" cy="13582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Configuration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Configuration</a:t>
            </a:r>
            <a:endParaRPr/>
          </a:p>
        </p:txBody>
      </p:sp>
      <p:sp>
        <p:nvSpPr>
          <p:cNvPr id="290" name="Google Shape;290;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selesai menginstall git, hal yang pertama kali kita lakukan adalah melakukan konfigurasi</a:t>
            </a:r>
            <a:endParaRPr/>
          </a:p>
          <a:p>
            <a:pPr indent="-311150" lvl="0" marL="457200" rtl="0" algn="l">
              <a:spcBef>
                <a:spcPts val="0"/>
              </a:spcBef>
              <a:spcAft>
                <a:spcPts val="0"/>
              </a:spcAft>
              <a:buSzPts val="1300"/>
              <a:buChar char="●"/>
            </a:pPr>
            <a:r>
              <a:rPr lang="id"/>
              <a:t>Yang paling utama yang perlu kita konfigurasi diawal adalah user name dan user email</a:t>
            </a:r>
            <a:endParaRPr/>
          </a:p>
        </p:txBody>
      </p:sp>
      <p:pic>
        <p:nvPicPr>
          <p:cNvPr id="291" name="Google Shape;291;p46"/>
          <p:cNvPicPr preferRelativeResize="0"/>
          <p:nvPr/>
        </p:nvPicPr>
        <p:blipFill>
          <a:blip r:embed="rId3">
            <a:alphaModFix/>
          </a:blip>
          <a:stretch>
            <a:fillRect/>
          </a:stretch>
        </p:blipFill>
        <p:spPr>
          <a:xfrm>
            <a:off x="687300" y="3129800"/>
            <a:ext cx="7769403" cy="1013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Visual Studio Code</a:t>
            </a:r>
            <a:endParaRPr/>
          </a:p>
        </p:txBody>
      </p:sp>
      <p:sp>
        <p:nvSpPr>
          <p:cNvPr id="297" name="Google Shape;297;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Agar mempermudah, kita akan menjadikan Visual Studio Code sebagai default editor untuk Git dan default diff tool</a:t>
            </a:r>
            <a:endParaRPr/>
          </a:p>
        </p:txBody>
      </p:sp>
      <p:pic>
        <p:nvPicPr>
          <p:cNvPr id="298" name="Google Shape;298;p47"/>
          <p:cNvPicPr preferRelativeResize="0"/>
          <p:nvPr/>
        </p:nvPicPr>
        <p:blipFill>
          <a:blip r:embed="rId3">
            <a:alphaModFix/>
          </a:blip>
          <a:stretch>
            <a:fillRect/>
          </a:stretch>
        </p:blipFill>
        <p:spPr>
          <a:xfrm>
            <a:off x="251600" y="2752900"/>
            <a:ext cx="8644404" cy="1013850"/>
          </a:xfrm>
          <a:prstGeom prst="rect">
            <a:avLst/>
          </a:prstGeom>
          <a:noFill/>
          <a:ln>
            <a:noFill/>
          </a:ln>
        </p:spPr>
      </p:pic>
      <p:pic>
        <p:nvPicPr>
          <p:cNvPr id="299" name="Google Shape;299;p47"/>
          <p:cNvPicPr preferRelativeResize="0"/>
          <p:nvPr/>
        </p:nvPicPr>
        <p:blipFill>
          <a:blip r:embed="rId4">
            <a:alphaModFix/>
          </a:blip>
          <a:stretch>
            <a:fillRect/>
          </a:stretch>
        </p:blipFill>
        <p:spPr>
          <a:xfrm>
            <a:off x="154200" y="3956850"/>
            <a:ext cx="8839204" cy="9020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Seluruh Configuration</a:t>
            </a:r>
            <a:endParaRPr/>
          </a:p>
        </p:txBody>
      </p:sp>
      <p:pic>
        <p:nvPicPr>
          <p:cNvPr id="305" name="Google Shape;305;p48"/>
          <p:cNvPicPr preferRelativeResize="0"/>
          <p:nvPr/>
        </p:nvPicPr>
        <p:blipFill>
          <a:blip r:embed="rId3">
            <a:alphaModFix/>
          </a:blip>
          <a:stretch>
            <a:fillRect/>
          </a:stretch>
        </p:blipFill>
        <p:spPr>
          <a:xfrm>
            <a:off x="152400" y="2006250"/>
            <a:ext cx="8839202" cy="11414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Repository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Repository</a:t>
            </a:r>
            <a:endParaRPr/>
          </a:p>
        </p:txBody>
      </p:sp>
      <p:sp>
        <p:nvSpPr>
          <p:cNvPr id="316" name="Google Shape;316;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Repository merupakan sebutan project di Git</a:t>
            </a:r>
            <a:endParaRPr/>
          </a:p>
          <a:p>
            <a:pPr indent="-311150" lvl="0" marL="457200" rtl="0" algn="l">
              <a:spcBef>
                <a:spcPts val="0"/>
              </a:spcBef>
              <a:spcAft>
                <a:spcPts val="0"/>
              </a:spcAft>
              <a:buSzPts val="1300"/>
              <a:buChar char="●"/>
            </a:pPr>
            <a:r>
              <a:rPr lang="id"/>
              <a:t>Kita bisa membuat folder kosong atau folder yang sudah berisi file, lalu membuatnya sebagai Git Repository</a:t>
            </a:r>
            <a:endParaRPr/>
          </a:p>
          <a:p>
            <a:pPr indent="-311150" lvl="0" marL="457200" rtl="0" algn="l">
              <a:spcBef>
                <a:spcPts val="0"/>
              </a:spcBef>
              <a:spcAft>
                <a:spcPts val="0"/>
              </a:spcAft>
              <a:buSzPts val="1300"/>
              <a:buChar char="●"/>
            </a:pPr>
            <a:r>
              <a:rPr lang="id"/>
              <a:t>Atau kita bisa melakukan clone Git Repository yang sudah ada dari Server Git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Repository</a:t>
            </a:r>
            <a:endParaRPr/>
          </a:p>
        </p:txBody>
      </p:sp>
      <p:sp>
        <p:nvSpPr>
          <p:cNvPr id="322" name="Google Shape;322;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repository, kita hanya perlu menggunakan perintah :</a:t>
            </a:r>
            <a:br>
              <a:rPr lang="id"/>
            </a:br>
            <a:r>
              <a:rPr lang="id"/>
              <a:t>git init</a:t>
            </a:r>
            <a:endParaRPr/>
          </a:p>
          <a:p>
            <a:pPr indent="-311150" lvl="0" marL="457200" rtl="0" algn="l">
              <a:spcBef>
                <a:spcPts val="0"/>
              </a:spcBef>
              <a:spcAft>
                <a:spcPts val="0"/>
              </a:spcAft>
              <a:buSzPts val="1300"/>
              <a:buChar char="●"/>
            </a:pPr>
            <a:r>
              <a:rPr lang="id"/>
              <a:t>Dan dilakukan dari dalam folder yang akan kita jadikan sebagai Git Repository</a:t>
            </a:r>
            <a:endParaRPr/>
          </a:p>
          <a:p>
            <a:pPr indent="-311150" lvl="0" marL="457200" rtl="0" algn="l">
              <a:spcBef>
                <a:spcPts val="0"/>
              </a:spcBef>
              <a:spcAft>
                <a:spcPts val="0"/>
              </a:spcAft>
              <a:buSzPts val="1300"/>
              <a:buChar char="●"/>
            </a:pPr>
            <a:r>
              <a:rPr lang="id"/>
              <a:t>Setelah membuat Git Repository, kita bisa lihat ada folder baru dengan nama .git</a:t>
            </a:r>
            <a:endParaRPr/>
          </a:p>
          <a:p>
            <a:pPr indent="-311150" lvl="0" marL="457200" rtl="0" algn="l">
              <a:spcBef>
                <a:spcPts val="0"/>
              </a:spcBef>
              <a:spcAft>
                <a:spcPts val="0"/>
              </a:spcAft>
              <a:buSzPts val="1300"/>
              <a:buChar char="●"/>
            </a:pPr>
            <a:r>
              <a:rPr lang="id"/>
              <a:t>.git merupakan folder yang berisikan database Git, jangan sampai kita mengubah data yang terdapat pada folder .git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Init</a:t>
            </a:r>
            <a:endParaRPr/>
          </a:p>
        </p:txBody>
      </p:sp>
      <p:pic>
        <p:nvPicPr>
          <p:cNvPr id="328" name="Google Shape;328;p52"/>
          <p:cNvPicPr preferRelativeResize="0"/>
          <p:nvPr/>
        </p:nvPicPr>
        <p:blipFill>
          <a:blip r:embed="rId3">
            <a:alphaModFix/>
          </a:blip>
          <a:stretch>
            <a:fillRect/>
          </a:stretch>
        </p:blipFill>
        <p:spPr>
          <a:xfrm>
            <a:off x="152400" y="2006250"/>
            <a:ext cx="8839204" cy="56971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Status</a:t>
            </a:r>
            <a:endParaRPr/>
          </a:p>
        </p:txBody>
      </p:sp>
      <p:pic>
        <p:nvPicPr>
          <p:cNvPr id="334" name="Google Shape;334;p53"/>
          <p:cNvPicPr preferRelativeResize="0"/>
          <p:nvPr/>
        </p:nvPicPr>
        <p:blipFill>
          <a:blip r:embed="rId3">
            <a:alphaModFix/>
          </a:blip>
          <a:stretch>
            <a:fillRect/>
          </a:stretch>
        </p:blipFill>
        <p:spPr>
          <a:xfrm>
            <a:off x="152400" y="2006250"/>
            <a:ext cx="8839201" cy="23198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Workflow</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The Three States</a:t>
            </a:r>
            <a:endParaRPr/>
          </a:p>
        </p:txBody>
      </p:sp>
      <p:sp>
        <p:nvSpPr>
          <p:cNvPr id="345" name="Google Shape;345;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Harap diperhatikan, ini adalah hal utama yang wajib dimengerti di Git agar selanjutnya bisa mengerti dengan baik</a:t>
            </a:r>
            <a:endParaRPr/>
          </a:p>
          <a:p>
            <a:pPr indent="-311150" lvl="0" marL="457200" rtl="0" algn="l">
              <a:spcBef>
                <a:spcPts val="0"/>
              </a:spcBef>
              <a:spcAft>
                <a:spcPts val="0"/>
              </a:spcAft>
              <a:buSzPts val="1300"/>
              <a:buChar char="●"/>
            </a:pPr>
            <a:r>
              <a:rPr lang="id"/>
              <a:t>Git memiliki tiga state terhadap file kita: modified, staged dan committed</a:t>
            </a:r>
            <a:endParaRPr/>
          </a:p>
          <a:p>
            <a:pPr indent="-311150" lvl="0" marL="457200" rtl="0" algn="l">
              <a:spcBef>
                <a:spcPts val="0"/>
              </a:spcBef>
              <a:spcAft>
                <a:spcPts val="0"/>
              </a:spcAft>
              <a:buSzPts val="1300"/>
              <a:buChar char="●"/>
            </a:pPr>
            <a:r>
              <a:rPr lang="id"/>
              <a:t>Modified artinya kita mengubah (menambah, mengedit, menghapus) file, namun belum disimpan secara permanen ke repository</a:t>
            </a:r>
            <a:endParaRPr/>
          </a:p>
          <a:p>
            <a:pPr indent="-311150" lvl="0" marL="457200" rtl="0" algn="l">
              <a:spcBef>
                <a:spcPts val="0"/>
              </a:spcBef>
              <a:spcAft>
                <a:spcPts val="0"/>
              </a:spcAft>
              <a:buSzPts val="1300"/>
              <a:buChar char="●"/>
            </a:pPr>
            <a:r>
              <a:rPr lang="id"/>
              <a:t>Staged artinya kita menandai modifikasi yang kita lakukan terhadap file akan disimpan secara permanen ke repository</a:t>
            </a:r>
            <a:endParaRPr/>
          </a:p>
          <a:p>
            <a:pPr indent="-311150" lvl="0" marL="457200" rtl="0" algn="l">
              <a:spcBef>
                <a:spcPts val="0"/>
              </a:spcBef>
              <a:spcAft>
                <a:spcPts val="0"/>
              </a:spcAft>
              <a:buSzPts val="1300"/>
              <a:buChar char="●"/>
            </a:pPr>
            <a:r>
              <a:rPr lang="id"/>
              <a:t>Committed artinya data sudah aman disimpan di repository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Three Section</a:t>
            </a:r>
            <a:endParaRPr/>
          </a:p>
        </p:txBody>
      </p:sp>
      <p:sp>
        <p:nvSpPr>
          <p:cNvPr id="351" name="Google Shape;351;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Tiga state sebelumnya di dalam Git dilakukan di section yang berbeda-beda, yaitu Working Directory, Staging Area dan Repository</a:t>
            </a:r>
            <a:endParaRPr/>
          </a:p>
          <a:p>
            <a:pPr indent="-311150" lvl="0" marL="457200" rtl="0" algn="l">
              <a:spcBef>
                <a:spcPts val="0"/>
              </a:spcBef>
              <a:spcAft>
                <a:spcPts val="0"/>
              </a:spcAft>
              <a:buSzPts val="1300"/>
              <a:buChar char="●"/>
            </a:pPr>
            <a:r>
              <a:rPr lang="id"/>
              <a:t>Saat kita melakukan modifikasi file, itu dilakukan di working directory</a:t>
            </a:r>
            <a:endParaRPr/>
          </a:p>
          <a:p>
            <a:pPr indent="-311150" lvl="0" marL="457200" rtl="0" algn="l">
              <a:spcBef>
                <a:spcPts val="0"/>
              </a:spcBef>
              <a:spcAft>
                <a:spcPts val="0"/>
              </a:spcAft>
              <a:buSzPts val="1300"/>
              <a:buChar char="●"/>
            </a:pPr>
            <a:r>
              <a:rPr lang="id"/>
              <a:t>Staging Area merupakan section dimana file sudah disiapkan untuk disimpan secara permanen, di Staging Area semua informasi perubahan file akan disimpan</a:t>
            </a:r>
            <a:endParaRPr/>
          </a:p>
          <a:p>
            <a:pPr indent="-311150" lvl="0" marL="457200" rtl="0" algn="l">
              <a:spcBef>
                <a:spcPts val="0"/>
              </a:spcBef>
              <a:spcAft>
                <a:spcPts val="0"/>
              </a:spcAft>
              <a:buSzPts val="1300"/>
              <a:buChar char="●"/>
            </a:pPr>
            <a:r>
              <a:rPr lang="id"/>
              <a:t>Repository merupakan tempat dimana semua file dan database riwayat versi file disimpan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Three Tree</a:t>
            </a:r>
            <a:endParaRPr/>
          </a:p>
        </p:txBody>
      </p:sp>
      <p:pic>
        <p:nvPicPr>
          <p:cNvPr id="357" name="Google Shape;357;p57"/>
          <p:cNvPicPr preferRelativeResize="0"/>
          <p:nvPr/>
        </p:nvPicPr>
        <p:blipFill>
          <a:blip r:embed="rId3">
            <a:alphaModFix/>
          </a:blip>
          <a:stretch>
            <a:fillRect/>
          </a:stretch>
        </p:blipFill>
        <p:spPr>
          <a:xfrm>
            <a:off x="1768663" y="2006250"/>
            <a:ext cx="5606678" cy="298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Workflow</a:t>
            </a:r>
            <a:endParaRPr/>
          </a:p>
        </p:txBody>
      </p:sp>
      <p:sp>
        <p:nvSpPr>
          <p:cNvPr id="363" name="Google Shape;363;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tahu tentang arsitektur Three Tree, sekarang pertanyaannya, bagaimana alur kerja menggunakan Git</a:t>
            </a:r>
            <a:endParaRPr/>
          </a:p>
          <a:p>
            <a:pPr indent="-311150" lvl="0" marL="457200" rtl="0" algn="l">
              <a:spcBef>
                <a:spcPts val="0"/>
              </a:spcBef>
              <a:spcAft>
                <a:spcPts val="0"/>
              </a:spcAft>
              <a:buSzPts val="1300"/>
              <a:buChar char="●"/>
            </a:pPr>
            <a:r>
              <a:rPr lang="id"/>
              <a:t>Secara sederhana, setiap perubahan akan kita lakukan di working directory</a:t>
            </a:r>
            <a:endParaRPr/>
          </a:p>
          <a:p>
            <a:pPr indent="-311150" lvl="0" marL="457200" rtl="0" algn="l">
              <a:spcBef>
                <a:spcPts val="0"/>
              </a:spcBef>
              <a:spcAft>
                <a:spcPts val="0"/>
              </a:spcAft>
              <a:buSzPts val="1300"/>
              <a:buChar char="●"/>
            </a:pPr>
            <a:r>
              <a:rPr lang="id"/>
              <a:t>Jika ada yang mau kita siapkan untuk disimpan secara permanen, kita akan bawa perubahan tersebut ke staging index</a:t>
            </a:r>
            <a:endParaRPr/>
          </a:p>
          <a:p>
            <a:pPr indent="-311150" lvl="0" marL="457200" rtl="0" algn="l">
              <a:spcBef>
                <a:spcPts val="0"/>
              </a:spcBef>
              <a:spcAft>
                <a:spcPts val="0"/>
              </a:spcAft>
              <a:buSzPts val="1300"/>
              <a:buChar char="●"/>
            </a:pPr>
            <a:r>
              <a:rPr lang="id"/>
              <a:t>Selanjutnya, kita bisa melakukan penyimpanan versi baru secara permanen ke repository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Workflow (1)</a:t>
            </a:r>
            <a:endParaRPr/>
          </a:p>
        </p:txBody>
      </p:sp>
      <p:pic>
        <p:nvPicPr>
          <p:cNvPr id="369" name="Google Shape;369;p59"/>
          <p:cNvPicPr preferRelativeResize="0"/>
          <p:nvPr/>
        </p:nvPicPr>
        <p:blipFill>
          <a:blip r:embed="rId3">
            <a:alphaModFix/>
          </a:blip>
          <a:stretch>
            <a:fillRect/>
          </a:stretch>
        </p:blipFill>
        <p:spPr>
          <a:xfrm>
            <a:off x="2299750" y="2006250"/>
            <a:ext cx="4548096" cy="298485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Workflow (2)</a:t>
            </a:r>
            <a:endParaRPr/>
          </a:p>
        </p:txBody>
      </p:sp>
      <p:pic>
        <p:nvPicPr>
          <p:cNvPr id="375" name="Google Shape;375;p60"/>
          <p:cNvPicPr preferRelativeResize="0"/>
          <p:nvPr/>
        </p:nvPicPr>
        <p:blipFill>
          <a:blip r:embed="rId3">
            <a:alphaModFix/>
          </a:blip>
          <a:stretch>
            <a:fillRect/>
          </a:stretch>
        </p:blipFill>
        <p:spPr>
          <a:xfrm>
            <a:off x="1669350" y="2006250"/>
            <a:ext cx="5805292"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Snapshot</a:t>
            </a:r>
            <a:endParaRPr/>
          </a:p>
        </p:txBody>
      </p:sp>
      <p:sp>
        <p:nvSpPr>
          <p:cNvPr id="386" name="Google Shape;386;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materi sebelumnya kita selalu menyebutkan versi pada perubahan file</a:t>
            </a:r>
            <a:endParaRPr/>
          </a:p>
          <a:p>
            <a:pPr indent="-311150" lvl="0" marL="457200" rtl="0" algn="l">
              <a:spcBef>
                <a:spcPts val="0"/>
              </a:spcBef>
              <a:spcAft>
                <a:spcPts val="0"/>
              </a:spcAft>
              <a:buSzPts val="1300"/>
              <a:buChar char="●"/>
            </a:pPr>
            <a:r>
              <a:rPr lang="id"/>
              <a:t>Sebenarnya perubahan yang dilakukan bisa jadi dilakukan secara bersamaan untuk beberapa file, hal ini berarti sebenarnya tidak ada yang namanya versi file</a:t>
            </a:r>
            <a:endParaRPr/>
          </a:p>
          <a:p>
            <a:pPr indent="-311150" lvl="0" marL="457200" rtl="0" algn="l">
              <a:spcBef>
                <a:spcPts val="0"/>
              </a:spcBef>
              <a:spcAft>
                <a:spcPts val="0"/>
              </a:spcAft>
              <a:buSzPts val="1300"/>
              <a:buChar char="●"/>
            </a:pPr>
            <a:r>
              <a:rPr lang="id"/>
              <a:t>Semua perubahan yang terjadi akan direkam, dan kita sebut namanya adalah snapshot</a:t>
            </a:r>
            <a:endParaRPr/>
          </a:p>
          <a:p>
            <a:pPr indent="-311150" lvl="0" marL="457200" rtl="0" algn="l">
              <a:spcBef>
                <a:spcPts val="0"/>
              </a:spcBef>
              <a:spcAft>
                <a:spcPts val="0"/>
              </a:spcAft>
              <a:buSzPts val="1300"/>
              <a:buChar char="●"/>
            </a:pPr>
            <a:r>
              <a:rPr lang="id"/>
              <a:t>Snapshot berisikan semua perubahan yang terjadi di semua file yang kita commit</a:t>
            </a:r>
            <a:endParaRPr/>
          </a:p>
          <a:p>
            <a:pPr indent="-311150" lvl="0" marL="457200" rtl="0" algn="l">
              <a:spcBef>
                <a:spcPts val="0"/>
              </a:spcBef>
              <a:spcAft>
                <a:spcPts val="0"/>
              </a:spcAft>
              <a:buSzPts val="1300"/>
              <a:buChar char="●"/>
            </a:pPr>
            <a:r>
              <a:rPr lang="id"/>
              <a:t>Setiap snapshot akan menghasilkan hash</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a:t>
            </a:r>
            <a:endParaRPr/>
          </a:p>
        </p:txBody>
      </p:sp>
      <p:sp>
        <p:nvSpPr>
          <p:cNvPr id="392" name="Google Shape;392;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snapshot yang kita lakukan, semua akan menghasilkan hash sebagai identitas snapshot nya</a:t>
            </a:r>
            <a:endParaRPr/>
          </a:p>
          <a:p>
            <a:pPr indent="-311150" lvl="0" marL="457200" rtl="0" algn="l">
              <a:spcBef>
                <a:spcPts val="0"/>
              </a:spcBef>
              <a:spcAft>
                <a:spcPts val="0"/>
              </a:spcAft>
              <a:buSzPts val="1300"/>
              <a:buChar char="●"/>
            </a:pPr>
            <a:r>
              <a:rPr lang="id"/>
              <a:t>Hash merupakan checksum untuk menghitung perubahan yang terjadi</a:t>
            </a:r>
            <a:endParaRPr/>
          </a:p>
          <a:p>
            <a:pPr indent="-311150" lvl="0" marL="457200" rtl="0" algn="l">
              <a:spcBef>
                <a:spcPts val="0"/>
              </a:spcBef>
              <a:spcAft>
                <a:spcPts val="0"/>
              </a:spcAft>
              <a:buSzPts val="1300"/>
              <a:buChar char="●"/>
            </a:pPr>
            <a:r>
              <a:rPr lang="id"/>
              <a:t>Git menggunakan algoritma SHA-1 untuk menghitung hash</a:t>
            </a:r>
            <a:endParaRPr/>
          </a:p>
          <a:p>
            <a:pPr indent="-311150" lvl="0" marL="457200" rtl="0" algn="l">
              <a:spcBef>
                <a:spcPts val="0"/>
              </a:spcBef>
              <a:spcAft>
                <a:spcPts val="0"/>
              </a:spcAft>
              <a:buSzPts val="1300"/>
              <a:buChar char="●"/>
            </a:pPr>
            <a:r>
              <a:rPr lang="id"/>
              <a:t>Hash dibutuhkan untuk menjaga data integrity, sehingga tidak tiap snapshot yang sudah kita lakukan tidak bisa diubah, hal ini karena akan secara otomatis merusak hash yang sudah dibuat</a:t>
            </a:r>
            <a:endParaRPr/>
          </a:p>
          <a:p>
            <a:pPr indent="-311150" lvl="0" marL="457200" rtl="0" algn="l">
              <a:spcBef>
                <a:spcPts val="0"/>
              </a:spcBef>
              <a:spcAft>
                <a:spcPts val="0"/>
              </a:spcAft>
              <a:buSzPts val="1300"/>
              <a:buChar char="●"/>
            </a:pPr>
            <a:r>
              <a:rPr lang="id"/>
              <a:t>Contoh hash Git : 30534aeabde65981732c6c469b7583483d379b00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Version Control</a:t>
            </a:r>
            <a:endParaRPr/>
          </a:p>
          <a:p>
            <a:pPr indent="-311150" lvl="0" marL="457200" rtl="0" algn="l">
              <a:spcBef>
                <a:spcPts val="0"/>
              </a:spcBef>
              <a:spcAft>
                <a:spcPts val="0"/>
              </a:spcAft>
              <a:buSzPts val="1300"/>
              <a:buChar char="●"/>
            </a:pPr>
            <a:r>
              <a:rPr lang="id"/>
              <a:t>Pengenalan Git</a:t>
            </a:r>
            <a:endParaRPr/>
          </a:p>
          <a:p>
            <a:pPr indent="-311150" lvl="0" marL="457200" rtl="0" algn="l">
              <a:spcBef>
                <a:spcPts val="0"/>
              </a:spcBef>
              <a:spcAft>
                <a:spcPts val="0"/>
              </a:spcAft>
              <a:buSzPts val="1300"/>
              <a:buChar char="●"/>
            </a:pPr>
            <a:r>
              <a:rPr lang="id"/>
              <a:t>Repository</a:t>
            </a:r>
            <a:endParaRPr/>
          </a:p>
          <a:p>
            <a:pPr indent="-311150" lvl="0" marL="457200" rtl="0" algn="l">
              <a:spcBef>
                <a:spcPts val="0"/>
              </a:spcBef>
              <a:spcAft>
                <a:spcPts val="0"/>
              </a:spcAft>
              <a:buSzPts val="1300"/>
              <a:buChar char="●"/>
            </a:pPr>
            <a:r>
              <a:rPr lang="id"/>
              <a:t>The Three Tree</a:t>
            </a:r>
            <a:endParaRPr/>
          </a:p>
          <a:p>
            <a:pPr indent="-311150" lvl="0" marL="457200" rtl="0" algn="l">
              <a:spcBef>
                <a:spcPts val="0"/>
              </a:spcBef>
              <a:spcAft>
                <a:spcPts val="0"/>
              </a:spcAft>
              <a:buSzPts val="1300"/>
              <a:buChar char="●"/>
            </a:pPr>
            <a:r>
              <a:rPr lang="id"/>
              <a:t>Working Directory</a:t>
            </a:r>
            <a:endParaRPr/>
          </a:p>
          <a:p>
            <a:pPr indent="-311150" lvl="0" marL="457200" rtl="0" algn="l">
              <a:spcBef>
                <a:spcPts val="0"/>
              </a:spcBef>
              <a:spcAft>
                <a:spcPts val="0"/>
              </a:spcAft>
              <a:buSzPts val="1300"/>
              <a:buChar char="●"/>
            </a:pPr>
            <a:r>
              <a:rPr lang="id"/>
              <a:t>Staging Index</a:t>
            </a:r>
            <a:endParaRPr/>
          </a:p>
          <a:p>
            <a:pPr indent="-311150" lvl="0" marL="457200" rtl="0" algn="l">
              <a:spcBef>
                <a:spcPts val="0"/>
              </a:spcBef>
              <a:spcAft>
                <a:spcPts val="0"/>
              </a:spcAft>
              <a:buSzPts val="1300"/>
              <a:buChar char="●"/>
            </a:pPr>
            <a:r>
              <a:rPr lang="id"/>
              <a:t>Commit</a:t>
            </a:r>
            <a:endParaRPr/>
          </a:p>
          <a:p>
            <a:pPr indent="-311150" lvl="0" marL="457200" rtl="0" algn="l">
              <a:spcBef>
                <a:spcPts val="0"/>
              </a:spcBef>
              <a:spcAft>
                <a:spcPts val="0"/>
              </a:spcAft>
              <a:buSzPts val="1300"/>
              <a:buChar char="●"/>
            </a:pPr>
            <a:r>
              <a:rPr lang="id"/>
              <a:t>Reset Commit</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Snapshot</a:t>
            </a:r>
            <a:endParaRPr/>
          </a:p>
        </p:txBody>
      </p:sp>
      <p:pic>
        <p:nvPicPr>
          <p:cNvPr id="398" name="Google Shape;398;p64"/>
          <p:cNvPicPr preferRelativeResize="0"/>
          <p:nvPr/>
        </p:nvPicPr>
        <p:blipFill>
          <a:blip r:embed="rId3">
            <a:alphaModFix/>
          </a:blip>
          <a:stretch>
            <a:fillRect/>
          </a:stretch>
        </p:blipFill>
        <p:spPr>
          <a:xfrm>
            <a:off x="1110525" y="2006250"/>
            <a:ext cx="6922962" cy="2984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Perhitungan Hash</a:t>
            </a:r>
            <a:endParaRPr/>
          </a:p>
        </p:txBody>
      </p:sp>
      <p:sp>
        <p:nvSpPr>
          <p:cNvPr id="404" name="Google Shape;404;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Perhitungan hash dilakukan tidak hanya dari perubahan file</a:t>
            </a:r>
            <a:endParaRPr/>
          </a:p>
          <a:p>
            <a:pPr indent="-311150" lvl="0" marL="457200" rtl="0" algn="l">
              <a:spcBef>
                <a:spcPts val="0"/>
              </a:spcBef>
              <a:spcAft>
                <a:spcPts val="0"/>
              </a:spcAft>
              <a:buSzPts val="1300"/>
              <a:buChar char="●"/>
            </a:pPr>
            <a:r>
              <a:rPr lang="id"/>
              <a:t>Namun juga dari parent, author dan message </a:t>
            </a:r>
            <a:endParaRPr/>
          </a:p>
          <a:p>
            <a:pPr indent="-311150" lvl="0" marL="457200" rtl="0" algn="l">
              <a:spcBef>
                <a:spcPts val="0"/>
              </a:spcBef>
              <a:spcAft>
                <a:spcPts val="0"/>
              </a:spcAft>
              <a:buSzPts val="1300"/>
              <a:buChar char="●"/>
            </a:pPr>
            <a:r>
              <a:rPr lang="id"/>
              <a:t>Artinya perubahan yang terjadi pada snapshot sebelumnya, maka akan menimbulkan efek berantai, karena semua hash selanjutnya akan berubah</a:t>
            </a:r>
            <a:endParaRPr/>
          </a:p>
          <a:p>
            <a:pPr indent="-311150" lvl="0" marL="457200" rtl="0" algn="l">
              <a:spcBef>
                <a:spcPts val="0"/>
              </a:spcBef>
              <a:spcAft>
                <a:spcPts val="0"/>
              </a:spcAft>
              <a:buSzPts val="1300"/>
              <a:buChar char="●"/>
            </a:pPr>
            <a:r>
              <a:rPr lang="id"/>
              <a:t>Oleh karena itu, hal tersebut tidak bisa dilakukan di Git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a:t>
            </a:r>
            <a:endParaRPr/>
          </a:p>
        </p:txBody>
      </p:sp>
      <p:sp>
        <p:nvSpPr>
          <p:cNvPr id="410" name="Google Shape;410;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HEAD merupakan pointer menuju hash yang paling akhir</a:t>
            </a:r>
            <a:endParaRPr/>
          </a:p>
          <a:p>
            <a:pPr indent="-311150" lvl="0" marL="457200" rtl="0" algn="l">
              <a:spcBef>
                <a:spcPts val="0"/>
              </a:spcBef>
              <a:spcAft>
                <a:spcPts val="0"/>
              </a:spcAft>
              <a:buSzPts val="1300"/>
              <a:buChar char="●"/>
            </a:pPr>
            <a:r>
              <a:rPr lang="id"/>
              <a:t>Karena kadang sangat menyulitkan jika harus menuliskan hash value, jika kita akan menuju ke hash paling baru, kita bisa gunakan kata HEAD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HEAD</a:t>
            </a:r>
            <a:endParaRPr/>
          </a:p>
        </p:txBody>
      </p:sp>
      <p:pic>
        <p:nvPicPr>
          <p:cNvPr id="416" name="Google Shape;416;p67"/>
          <p:cNvPicPr preferRelativeResize="0"/>
          <p:nvPr/>
        </p:nvPicPr>
        <p:blipFill>
          <a:blip r:embed="rId3">
            <a:alphaModFix/>
          </a:blip>
          <a:stretch>
            <a:fillRect/>
          </a:stretch>
        </p:blipFill>
        <p:spPr>
          <a:xfrm>
            <a:off x="849113" y="1990500"/>
            <a:ext cx="7445765"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File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File</a:t>
            </a:r>
            <a:endParaRPr/>
          </a:p>
        </p:txBody>
      </p:sp>
      <p:sp>
        <p:nvSpPr>
          <p:cNvPr id="427" name="Google Shape;427;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menambah file baru ke Repository, kita cukup tambahkan file nya saja</a:t>
            </a:r>
            <a:endParaRPr/>
          </a:p>
          <a:p>
            <a:pPr indent="-311150" lvl="0" marL="457200" rtl="0" algn="l">
              <a:spcBef>
                <a:spcPts val="0"/>
              </a:spcBef>
              <a:spcAft>
                <a:spcPts val="0"/>
              </a:spcAft>
              <a:buSzPts val="1300"/>
              <a:buChar char="●"/>
            </a:pPr>
            <a:r>
              <a:rPr lang="id"/>
              <a:t>Secara otomatis file yang kita tambahkan awalnya akan berada di working directory</a:t>
            </a:r>
            <a:endParaRPr/>
          </a:p>
          <a:p>
            <a:pPr indent="-311150" lvl="0" marL="457200" rtl="0" algn="l">
              <a:spcBef>
                <a:spcPts val="0"/>
              </a:spcBef>
              <a:spcAft>
                <a:spcPts val="0"/>
              </a:spcAft>
              <a:buSzPts val="1300"/>
              <a:buChar char="●"/>
            </a:pPr>
            <a:r>
              <a:rPr lang="id"/>
              <a:t>Secara default saat menambah file baru, file tersebut tidak akan di track perubahannya</a:t>
            </a:r>
            <a:endParaRPr/>
          </a:p>
          <a:p>
            <a:pPr indent="-311150" lvl="0" marL="457200" rtl="0" algn="l">
              <a:spcBef>
                <a:spcPts val="0"/>
              </a:spcBef>
              <a:spcAft>
                <a:spcPts val="0"/>
              </a:spcAft>
              <a:buSzPts val="1300"/>
              <a:buChar char="●"/>
            </a:pPr>
            <a:r>
              <a:rPr lang="id"/>
              <a:t>Agar perubahan di track, kita harus pindahkan dari working directory ke staging index</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Untracked Files</a:t>
            </a:r>
            <a:endParaRPr/>
          </a:p>
        </p:txBody>
      </p:sp>
      <p:pic>
        <p:nvPicPr>
          <p:cNvPr id="433" name="Google Shape;433;p70"/>
          <p:cNvPicPr preferRelativeResize="0"/>
          <p:nvPr/>
        </p:nvPicPr>
        <p:blipFill>
          <a:blip r:embed="rId3">
            <a:alphaModFix/>
          </a:blip>
          <a:stretch>
            <a:fillRect/>
          </a:stretch>
        </p:blipFill>
        <p:spPr>
          <a:xfrm>
            <a:off x="152400" y="2006250"/>
            <a:ext cx="8839201" cy="2931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Memindahkan ke Staging Index</a:t>
            </a:r>
            <a:endParaRPr/>
          </a:p>
        </p:txBody>
      </p:sp>
      <p:pic>
        <p:nvPicPr>
          <p:cNvPr id="439" name="Google Shape;439;p71"/>
          <p:cNvPicPr preferRelativeResize="0"/>
          <p:nvPr/>
        </p:nvPicPr>
        <p:blipFill>
          <a:blip r:embed="rId3">
            <a:alphaModFix/>
          </a:blip>
          <a:stretch>
            <a:fillRect/>
          </a:stretch>
        </p:blipFill>
        <p:spPr>
          <a:xfrm>
            <a:off x="152400" y="2006250"/>
            <a:ext cx="7962718"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Commit ke Repository</a:t>
            </a:r>
            <a:endParaRPr/>
          </a:p>
        </p:txBody>
      </p:sp>
      <p:pic>
        <p:nvPicPr>
          <p:cNvPr id="445" name="Google Shape;445;p72"/>
          <p:cNvPicPr preferRelativeResize="0"/>
          <p:nvPr/>
        </p:nvPicPr>
        <p:blipFill>
          <a:blip r:embed="rId3">
            <a:alphaModFix/>
          </a:blip>
          <a:stretch>
            <a:fillRect/>
          </a:stretch>
        </p:blipFill>
        <p:spPr>
          <a:xfrm>
            <a:off x="152400" y="2006250"/>
            <a:ext cx="8839199" cy="234952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Tugas</a:t>
            </a:r>
            <a:endParaRPr/>
          </a:p>
        </p:txBody>
      </p:sp>
      <p:sp>
        <p:nvSpPr>
          <p:cNvPr id="451" name="Google Shape;451;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Tambah file2.txt, lalu commit ke Repository</a:t>
            </a:r>
            <a:endParaRPr/>
          </a:p>
          <a:p>
            <a:pPr indent="-311150" lvl="0" marL="457200" rtl="0" algn="l">
              <a:spcBef>
                <a:spcPts val="0"/>
              </a:spcBef>
              <a:spcAft>
                <a:spcPts val="0"/>
              </a:spcAft>
              <a:buSzPts val="1300"/>
              <a:buChar char="●"/>
            </a:pPr>
            <a:r>
              <a:rPr lang="id"/>
              <a:t>Tambah file3.txt, lalu commit ke Repository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Version Control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File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File</a:t>
            </a:r>
            <a:endParaRPr/>
          </a:p>
        </p:txBody>
      </p:sp>
      <p:sp>
        <p:nvSpPr>
          <p:cNvPr id="462" name="Google Shape;462;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perubahan file, kita cukup lakukan perubahan file terhadap file yang sudah ada di Repository</a:t>
            </a:r>
            <a:endParaRPr/>
          </a:p>
          <a:p>
            <a:pPr indent="-311150" lvl="0" marL="457200" rtl="0" algn="l">
              <a:spcBef>
                <a:spcPts val="0"/>
              </a:spcBef>
              <a:spcAft>
                <a:spcPts val="0"/>
              </a:spcAft>
              <a:buSzPts val="1300"/>
              <a:buChar char="●"/>
            </a:pPr>
            <a:r>
              <a:rPr lang="id"/>
              <a:t>Secara otomatis git bisa mendeteksi perubahan</a:t>
            </a:r>
            <a:endParaRPr/>
          </a:p>
          <a:p>
            <a:pPr indent="-311150" lvl="0" marL="457200" rtl="0" algn="l">
              <a:spcBef>
                <a:spcPts val="0"/>
              </a:spcBef>
              <a:spcAft>
                <a:spcPts val="0"/>
              </a:spcAft>
              <a:buSzPts val="1300"/>
              <a:buChar char="●"/>
            </a:pPr>
            <a:r>
              <a:rPr lang="id"/>
              <a:t>Sama seperti dengan menambah file, jika perubahan ingin kita simpan secara permanen, kita bisa pindahkan ke staging index, lalu commit ke Repository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Status</a:t>
            </a:r>
            <a:endParaRPr/>
          </a:p>
        </p:txBody>
      </p:sp>
      <p:pic>
        <p:nvPicPr>
          <p:cNvPr id="468" name="Google Shape;468;p76"/>
          <p:cNvPicPr preferRelativeResize="0"/>
          <p:nvPr/>
        </p:nvPicPr>
        <p:blipFill>
          <a:blip r:embed="rId3">
            <a:alphaModFix/>
          </a:blip>
          <a:stretch>
            <a:fillRect/>
          </a:stretch>
        </p:blipFill>
        <p:spPr>
          <a:xfrm>
            <a:off x="152400" y="2006250"/>
            <a:ext cx="8839203" cy="265985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Perubahan</a:t>
            </a:r>
            <a:r>
              <a:rPr lang="id"/>
              <a:t> File</a:t>
            </a:r>
            <a:endParaRPr/>
          </a:p>
        </p:txBody>
      </p:sp>
      <p:sp>
        <p:nvSpPr>
          <p:cNvPr id="474" name="Google Shape;474;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Ketika kita melakukan perubahan, Git secara otomatis mendeteksi bahwa file tersebut berubah</a:t>
            </a:r>
            <a:endParaRPr/>
          </a:p>
          <a:p>
            <a:pPr indent="-311150" lvl="0" marL="457200" rtl="0" algn="l">
              <a:spcBef>
                <a:spcPts val="0"/>
              </a:spcBef>
              <a:spcAft>
                <a:spcPts val="0"/>
              </a:spcAft>
              <a:buSzPts val="1300"/>
              <a:buChar char="●"/>
            </a:pPr>
            <a:r>
              <a:rPr lang="id"/>
              <a:t>Jika kita ingin melihat perubahan yang terjadi, kita juga bisa menggunakan  Git untuk melihat perubahan nya dengan perintah :</a:t>
            </a:r>
            <a:br>
              <a:rPr lang="id"/>
            </a:br>
            <a:r>
              <a:rPr lang="id"/>
              <a:t>git diff</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Melihat Perubahan File</a:t>
            </a:r>
            <a:endParaRPr/>
          </a:p>
        </p:txBody>
      </p:sp>
      <p:pic>
        <p:nvPicPr>
          <p:cNvPr id="480" name="Google Shape;480;p78"/>
          <p:cNvPicPr preferRelativeResize="0"/>
          <p:nvPr/>
        </p:nvPicPr>
        <p:blipFill>
          <a:blip r:embed="rId3">
            <a:alphaModFix/>
          </a:blip>
          <a:stretch>
            <a:fillRect/>
          </a:stretch>
        </p:blipFill>
        <p:spPr>
          <a:xfrm>
            <a:off x="152400" y="2006250"/>
            <a:ext cx="7476428" cy="29848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Tugas</a:t>
            </a:r>
            <a:endParaRPr/>
          </a:p>
        </p:txBody>
      </p:sp>
      <p:sp>
        <p:nvSpPr>
          <p:cNvPr id="486" name="Google Shape;486;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Commit perubahan file3.txt ke Repository</a:t>
            </a:r>
            <a:endParaRPr/>
          </a:p>
          <a:p>
            <a:pPr indent="-311150" lvl="0" marL="457200" rtl="0" algn="l">
              <a:spcBef>
                <a:spcPts val="0"/>
              </a:spcBef>
              <a:spcAft>
                <a:spcPts val="0"/>
              </a:spcAft>
              <a:buSzPts val="1300"/>
              <a:buChar char="●"/>
            </a:pPr>
            <a:r>
              <a:rPr lang="id"/>
              <a:t>Ubah file1.txt dan file2.txt secara bersamaan, lalu commit semuanya ke Repository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File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File</a:t>
            </a:r>
            <a:endParaRPr/>
          </a:p>
        </p:txBody>
      </p:sp>
      <p:sp>
        <p:nvSpPr>
          <p:cNvPr id="497" name="Google Shape;497;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menghapus file di Repository, kita cukup lakukan delete file nya di folder nya</a:t>
            </a:r>
            <a:endParaRPr/>
          </a:p>
          <a:p>
            <a:pPr indent="-311150" lvl="0" marL="457200" rtl="0" algn="l">
              <a:spcBef>
                <a:spcPts val="0"/>
              </a:spcBef>
              <a:spcAft>
                <a:spcPts val="0"/>
              </a:spcAft>
              <a:buSzPts val="1300"/>
              <a:buChar char="●"/>
            </a:pPr>
            <a:r>
              <a:rPr lang="id"/>
              <a:t>Secara otomatis Git akan mendeteksi file yang hilang</a:t>
            </a:r>
            <a:endParaRPr/>
          </a:p>
          <a:p>
            <a:pPr indent="-311150" lvl="0" marL="457200" rtl="0" algn="l">
              <a:spcBef>
                <a:spcPts val="0"/>
              </a:spcBef>
              <a:spcAft>
                <a:spcPts val="0"/>
              </a:spcAft>
              <a:buSzPts val="1300"/>
              <a:buChar char="●"/>
            </a:pPr>
            <a:r>
              <a:rPr lang="id"/>
              <a:t>Sama seperti menambah dan menghapus, jika ingin simpan secara permanen di Repository, kita harus  menambahkan operasi tersebut  ke Staging Index,  lalu commit ke Repository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Status</a:t>
            </a:r>
            <a:endParaRPr/>
          </a:p>
        </p:txBody>
      </p:sp>
      <p:pic>
        <p:nvPicPr>
          <p:cNvPr id="503" name="Google Shape;503;p82"/>
          <p:cNvPicPr preferRelativeResize="0"/>
          <p:nvPr/>
        </p:nvPicPr>
        <p:blipFill>
          <a:blip r:embed="rId3">
            <a:alphaModFix/>
          </a:blip>
          <a:stretch>
            <a:fillRect/>
          </a:stretch>
        </p:blipFill>
        <p:spPr>
          <a:xfrm>
            <a:off x="152400" y="2006250"/>
            <a:ext cx="8839199" cy="263252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Commit</a:t>
            </a:r>
            <a:endParaRPr/>
          </a:p>
        </p:txBody>
      </p:sp>
      <p:pic>
        <p:nvPicPr>
          <p:cNvPr id="509" name="Google Shape;509;p83"/>
          <p:cNvPicPr preferRelativeResize="0"/>
          <p:nvPr/>
        </p:nvPicPr>
        <p:blipFill>
          <a:blip r:embed="rId3">
            <a:alphaModFix/>
          </a:blip>
          <a:stretch>
            <a:fillRect/>
          </a:stretch>
        </p:blipFill>
        <p:spPr>
          <a:xfrm>
            <a:off x="152400" y="2006250"/>
            <a:ext cx="8465801" cy="2984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Ada Version Control System</a:t>
            </a:r>
            <a:endParaRPr/>
          </a:p>
        </p:txBody>
      </p:sp>
      <p:sp>
        <p:nvSpPr>
          <p:cNvPr id="194" name="Google Shape;19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mengerjakan pekerjaan, kita sering sekali melakukan revisi. Misal saja kita membuat dokumen proposal atau skripsi</a:t>
            </a:r>
            <a:endParaRPr/>
          </a:p>
          <a:p>
            <a:pPr indent="-311150" lvl="0" marL="457200" rtl="0" algn="l">
              <a:spcBef>
                <a:spcPts val="0"/>
              </a:spcBef>
              <a:spcAft>
                <a:spcPts val="0"/>
              </a:spcAft>
              <a:buSzPts val="1300"/>
              <a:buChar char="●"/>
            </a:pPr>
            <a:r>
              <a:rPr lang="id"/>
              <a:t>Biasanya kita akan simpan dokumen pertama dengan nama document_1, setelah mendapat revisi, kita akan simpan dengan nama document_2, jika masih ada revisi, kita akan simpan dengan nama document_3, dan seterusnya</a:t>
            </a:r>
            <a:endParaRPr/>
          </a:p>
          <a:p>
            <a:pPr indent="-311150" lvl="0" marL="457200" rtl="0" algn="l">
              <a:spcBef>
                <a:spcPts val="0"/>
              </a:spcBef>
              <a:spcAft>
                <a:spcPts val="0"/>
              </a:spcAft>
              <a:buSzPts val="1300"/>
              <a:buChar char="●"/>
            </a:pPr>
            <a:r>
              <a:rPr lang="id"/>
              <a:t>Kenapa kita lakukan hal tersebut? Agar kita bisa mengetahui perubahan yang terjadi antar revisi document, dan jika sewaktu-waktu kita perlu menggunakan revisi yang sebelumnya, kita bisa menggunakannya dengan mudah</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Perubahan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Penambahan File</a:t>
            </a:r>
            <a:endParaRPr/>
          </a:p>
        </p:txBody>
      </p:sp>
      <p:sp>
        <p:nvSpPr>
          <p:cNvPr id="520" name="Google Shape;520;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  file di Working Directory, lalu misal kita ingin membatalkan perubahannya</a:t>
            </a:r>
            <a:endParaRPr/>
          </a:p>
          <a:p>
            <a:pPr indent="-311150" lvl="0" marL="457200" rtl="0" algn="l">
              <a:spcBef>
                <a:spcPts val="0"/>
              </a:spcBef>
              <a:spcAft>
                <a:spcPts val="0"/>
              </a:spcAft>
              <a:buSzPts val="1300"/>
              <a:buChar char="●"/>
            </a:pPr>
            <a:r>
              <a:rPr lang="id"/>
              <a:t>Caranya cukup sederhana, kita hanya perlu menghapus file tersebut, atau bisa menggunakan perintah :</a:t>
            </a:r>
            <a:br>
              <a:rPr lang="id"/>
            </a:br>
            <a:r>
              <a:rPr lang="id"/>
              <a:t>git clean -f</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Perubahan File</a:t>
            </a:r>
            <a:endParaRPr/>
          </a:p>
        </p:txBody>
      </p:sp>
      <p:sp>
        <p:nvSpPr>
          <p:cNvPr id="526" name="Google Shape;526;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ingin membatalkan perubahan file yang telah kita lakukan, kita bisa menggunakan perintah :</a:t>
            </a:r>
            <a:br>
              <a:rPr lang="id"/>
            </a:br>
            <a:r>
              <a:rPr lang="id"/>
              <a:t>git restore namafile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Restore</a:t>
            </a:r>
            <a:endParaRPr/>
          </a:p>
        </p:txBody>
      </p:sp>
      <p:pic>
        <p:nvPicPr>
          <p:cNvPr id="532" name="Google Shape;532;p87"/>
          <p:cNvPicPr preferRelativeResize="0"/>
          <p:nvPr/>
        </p:nvPicPr>
        <p:blipFill>
          <a:blip r:embed="rId3">
            <a:alphaModFix/>
          </a:blip>
          <a:stretch>
            <a:fillRect/>
          </a:stretch>
        </p:blipFill>
        <p:spPr>
          <a:xfrm>
            <a:off x="152400" y="2006250"/>
            <a:ext cx="7676505" cy="29848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Penghapusan File</a:t>
            </a:r>
            <a:endParaRPr/>
          </a:p>
        </p:txBody>
      </p:sp>
      <p:sp>
        <p:nvSpPr>
          <p:cNvPr id="538" name="Google Shape;538;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Penghapusan file sebenarnya sama dengan perubahan file, jadi jika kita ingin membatalkan penghapusan file, kita bisa gunakan perintah yang sama dengan membatalkan perubahan file :</a:t>
            </a:r>
            <a:br>
              <a:rPr lang="id"/>
            </a:br>
            <a:r>
              <a:rPr lang="id"/>
              <a:t>git restore namafile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Restore</a:t>
            </a:r>
            <a:endParaRPr/>
          </a:p>
        </p:txBody>
      </p:sp>
      <p:pic>
        <p:nvPicPr>
          <p:cNvPr id="544" name="Google Shape;544;p89"/>
          <p:cNvPicPr preferRelativeResize="0"/>
          <p:nvPr/>
        </p:nvPicPr>
        <p:blipFill>
          <a:blip r:embed="rId3">
            <a:alphaModFix/>
          </a:blip>
          <a:stretch>
            <a:fillRect/>
          </a:stretch>
        </p:blipFill>
        <p:spPr>
          <a:xfrm>
            <a:off x="152400" y="2006250"/>
            <a:ext cx="7559991"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dari Staging Index</a:t>
            </a:r>
            <a:endParaRPr/>
          </a:p>
        </p:txBody>
      </p:sp>
      <p:sp>
        <p:nvSpPr>
          <p:cNvPr id="550" name="Google Shape;550;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git restore hanya bisa dilakukan untuk membatalkan perubahan yang terjadi di Working Directory</a:t>
            </a:r>
            <a:endParaRPr/>
          </a:p>
          <a:p>
            <a:pPr indent="-311150" lvl="0" marL="457200" rtl="0" algn="l">
              <a:spcBef>
                <a:spcPts val="0"/>
              </a:spcBef>
              <a:spcAft>
                <a:spcPts val="0"/>
              </a:spcAft>
              <a:buSzPts val="1300"/>
              <a:buChar char="●"/>
            </a:pPr>
            <a:r>
              <a:rPr lang="id"/>
              <a:t>Artinya jika perubahan terlanjur kita masukkan ke Staging Index, maka untuk membatalkannya tidak bisa kita lakukan secara langsung dari Staging Index</a:t>
            </a:r>
            <a:endParaRPr/>
          </a:p>
          <a:p>
            <a:pPr indent="-311150" lvl="0" marL="457200" rtl="0" algn="l">
              <a:spcBef>
                <a:spcPts val="0"/>
              </a:spcBef>
              <a:spcAft>
                <a:spcPts val="0"/>
              </a:spcAft>
              <a:buSzPts val="1300"/>
              <a:buChar char="●"/>
            </a:pPr>
            <a:r>
              <a:rPr lang="id"/>
              <a:t>Kita perlu mengembalikan posisi dari Staging Index ke Working Directory terlebih dahulu, caranya kita bisa gunakan perintah :</a:t>
            </a:r>
            <a:br>
              <a:rPr lang="id"/>
            </a:br>
            <a:r>
              <a:rPr lang="id"/>
              <a:t>git restore --staged namafile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Restore di Staging Index</a:t>
            </a:r>
            <a:endParaRPr/>
          </a:p>
        </p:txBody>
      </p:sp>
      <p:pic>
        <p:nvPicPr>
          <p:cNvPr id="556" name="Google Shape;556;p91"/>
          <p:cNvPicPr preferRelativeResize="0"/>
          <p:nvPr/>
        </p:nvPicPr>
        <p:blipFill>
          <a:blip r:embed="rId3">
            <a:alphaModFix/>
          </a:blip>
          <a:stretch>
            <a:fillRect/>
          </a:stretch>
        </p:blipFill>
        <p:spPr>
          <a:xfrm>
            <a:off x="152400" y="2006250"/>
            <a:ext cx="8839203" cy="271027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Restore ke Working Directory</a:t>
            </a:r>
            <a:endParaRPr/>
          </a:p>
        </p:txBody>
      </p:sp>
      <p:pic>
        <p:nvPicPr>
          <p:cNvPr id="562" name="Google Shape;562;p92"/>
          <p:cNvPicPr preferRelativeResize="0"/>
          <p:nvPr/>
        </p:nvPicPr>
        <p:blipFill>
          <a:blip r:embed="rId3">
            <a:alphaModFix/>
          </a:blip>
          <a:stretch>
            <a:fillRect/>
          </a:stretch>
        </p:blipFill>
        <p:spPr>
          <a:xfrm>
            <a:off x="152400" y="2006250"/>
            <a:ext cx="7301960" cy="29848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Yang Sudah di Commit</a:t>
            </a:r>
            <a:endParaRPr/>
          </a:p>
        </p:txBody>
      </p:sp>
      <p:sp>
        <p:nvSpPr>
          <p:cNvPr id="568" name="Google Shape;568;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perubahan yang kita lakukan terlanjur di commit?</a:t>
            </a:r>
            <a:endParaRPr/>
          </a:p>
          <a:p>
            <a:pPr indent="-311150" lvl="0" marL="457200" rtl="0" algn="l">
              <a:spcBef>
                <a:spcPts val="0"/>
              </a:spcBef>
              <a:spcAft>
                <a:spcPts val="0"/>
              </a:spcAft>
              <a:buSzPts val="1300"/>
              <a:buChar char="●"/>
            </a:pPr>
            <a:r>
              <a:rPr lang="id"/>
              <a:t>Tidak ada cara yang bisa kita lakukan jika perubahan sudah terlanjur di commit</a:t>
            </a:r>
            <a:endParaRPr/>
          </a:p>
          <a:p>
            <a:pPr indent="-311150" lvl="0" marL="457200" rtl="0" algn="l">
              <a:spcBef>
                <a:spcPts val="0"/>
              </a:spcBef>
              <a:spcAft>
                <a:spcPts val="0"/>
              </a:spcAft>
              <a:buSzPts val="1300"/>
              <a:buChar char="●"/>
            </a:pPr>
            <a:r>
              <a:rPr lang="id"/>
              <a:t>Yang bisa kita lakukan adalah dengan dua cara, Rollback Commit atau Revert Commit</a:t>
            </a:r>
            <a:endParaRPr/>
          </a:p>
          <a:p>
            <a:pPr indent="-311150" lvl="0" marL="457200" rtl="0" algn="l">
              <a:spcBef>
                <a:spcPts val="0"/>
              </a:spcBef>
              <a:spcAft>
                <a:spcPts val="0"/>
              </a:spcAft>
              <a:buSzPts val="1300"/>
              <a:buChar char="●"/>
            </a:pPr>
            <a:r>
              <a:rPr lang="id"/>
              <a:t>Kedua cara tersebut akan kita bahas di materi sendiri-sendir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Version Control System</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Version Control adalah sebuah system yang merekam perubahan pada file dari waktu ke waktu, sehingga kita bisa melihat versi sebelumnya jika diinginkan</a:t>
            </a:r>
            <a:endParaRPr/>
          </a:p>
          <a:p>
            <a:pPr indent="-311150" lvl="0" marL="457200" rtl="0" algn="l">
              <a:spcBef>
                <a:spcPts val="0"/>
              </a:spcBef>
              <a:spcAft>
                <a:spcPts val="0"/>
              </a:spcAft>
              <a:buSzPts val="1300"/>
              <a:buChar char="●"/>
            </a:pPr>
            <a:r>
              <a:rPr lang="id"/>
              <a:t>Version Control sangat populer dikalangan programmer, karena programmer selalu membuat kode program dalam bentuk kode tulisan. Dengan version control, programmer bisa merekam semua perubahan yang terjadi, sehingga jika terjadi kesalahan, programmer bisa dengan mudah kembali ke versi sebelumnya</a:t>
            </a:r>
            <a:endParaRPr/>
          </a:p>
          <a:p>
            <a:pPr indent="-311150" lvl="0" marL="457200" rtl="0" algn="l">
              <a:spcBef>
                <a:spcPts val="0"/>
              </a:spcBef>
              <a:spcAft>
                <a:spcPts val="0"/>
              </a:spcAft>
              <a:buSzPts val="1300"/>
              <a:buChar char="●"/>
            </a:pPr>
            <a:r>
              <a:rPr lang="id"/>
              <a:t>Tapi tidak hanya untuk file dalam bentuk text, jika misal kita adalah seorang Graphic Designer, kita juga bisa memanfaatkan Version Control untuk merekam perubahan dari file gambar atau layout, sehingga kita tidak perlu membackup tiap perubahan secara manual</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Commit Log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Commit Log</a:t>
            </a:r>
            <a:endParaRPr/>
          </a:p>
        </p:txBody>
      </p:sp>
      <p:sp>
        <p:nvSpPr>
          <p:cNvPr id="579" name="Google Shape;579;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Git adalah distributed version control, artinya walaupun kita Repository di local komputer kita, semua riwayat perubahan disimpan di komputer kita</a:t>
            </a:r>
            <a:endParaRPr/>
          </a:p>
          <a:p>
            <a:pPr indent="-311150" lvl="0" marL="457200" rtl="0" algn="l">
              <a:spcBef>
                <a:spcPts val="0"/>
              </a:spcBef>
              <a:spcAft>
                <a:spcPts val="0"/>
              </a:spcAft>
              <a:buSzPts val="1300"/>
              <a:buChar char="●"/>
            </a:pPr>
            <a:r>
              <a:rPr lang="id"/>
              <a:t>Kekurangannya menjadi makin lama Repository akan semakin besar ukurannya, namun keuntungannya, kita bisa melihat semua riwayat commit, atau disebut Commit Log</a:t>
            </a:r>
            <a:endParaRPr/>
          </a:p>
          <a:p>
            <a:pPr indent="-311150" lvl="0" marL="457200" rtl="0" algn="l">
              <a:spcBef>
                <a:spcPts val="0"/>
              </a:spcBef>
              <a:spcAft>
                <a:spcPts val="0"/>
              </a:spcAft>
              <a:buSzPts val="1300"/>
              <a:buChar char="●"/>
            </a:pPr>
            <a:r>
              <a:rPr lang="id"/>
              <a:t>Untuk melihat Commit Log, kita bisa gunakan perintah : </a:t>
            </a:r>
            <a:br>
              <a:rPr lang="id"/>
            </a:br>
            <a:r>
              <a:rPr lang="id"/>
              <a:t>git log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Log</a:t>
            </a:r>
            <a:endParaRPr/>
          </a:p>
        </p:txBody>
      </p:sp>
      <p:pic>
        <p:nvPicPr>
          <p:cNvPr id="585" name="Google Shape;585;p96"/>
          <p:cNvPicPr preferRelativeResize="0"/>
          <p:nvPr/>
        </p:nvPicPr>
        <p:blipFill>
          <a:blip r:embed="rId3">
            <a:alphaModFix/>
          </a:blip>
          <a:stretch>
            <a:fillRect/>
          </a:stretch>
        </p:blipFill>
        <p:spPr>
          <a:xfrm>
            <a:off x="152400" y="2006250"/>
            <a:ext cx="3698003" cy="2984851"/>
          </a:xfrm>
          <a:prstGeom prst="rect">
            <a:avLst/>
          </a:prstGeom>
          <a:noFill/>
          <a:ln>
            <a:noFill/>
          </a:ln>
        </p:spPr>
      </p:pic>
      <p:pic>
        <p:nvPicPr>
          <p:cNvPr id="586" name="Google Shape;586;p96"/>
          <p:cNvPicPr preferRelativeResize="0"/>
          <p:nvPr/>
        </p:nvPicPr>
        <p:blipFill>
          <a:blip r:embed="rId4">
            <a:alphaModFix/>
          </a:blip>
          <a:stretch>
            <a:fillRect/>
          </a:stretch>
        </p:blipFill>
        <p:spPr>
          <a:xfrm>
            <a:off x="4002803" y="2006250"/>
            <a:ext cx="4094006" cy="29848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Log Sederhana</a:t>
            </a:r>
            <a:endParaRPr/>
          </a:p>
        </p:txBody>
      </p:sp>
      <p:sp>
        <p:nvSpPr>
          <p:cNvPr id="592" name="Google Shape;592;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ingin melihat commit log message nya saja atau istilahnya adalah versi sederhananya saja</a:t>
            </a:r>
            <a:endParaRPr/>
          </a:p>
          <a:p>
            <a:pPr indent="-311150" lvl="0" marL="457200" rtl="0" algn="l">
              <a:spcBef>
                <a:spcPts val="0"/>
              </a:spcBef>
              <a:spcAft>
                <a:spcPts val="0"/>
              </a:spcAft>
              <a:buSzPts val="1300"/>
              <a:buChar char="●"/>
            </a:pPr>
            <a:r>
              <a:rPr lang="id"/>
              <a:t>Untuk melakukan itu, kita bisa gunakan perintah :</a:t>
            </a:r>
            <a:br>
              <a:rPr lang="id"/>
            </a:br>
            <a:r>
              <a:rPr lang="id"/>
              <a:t>git log --oneline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Log Oneline</a:t>
            </a:r>
            <a:endParaRPr/>
          </a:p>
        </p:txBody>
      </p:sp>
      <p:pic>
        <p:nvPicPr>
          <p:cNvPr id="598" name="Google Shape;598;p98"/>
          <p:cNvPicPr preferRelativeResize="0"/>
          <p:nvPr/>
        </p:nvPicPr>
        <p:blipFill>
          <a:blip r:embed="rId3">
            <a:alphaModFix/>
          </a:blip>
          <a:stretch>
            <a:fillRect/>
          </a:stretch>
        </p:blipFill>
        <p:spPr>
          <a:xfrm>
            <a:off x="152400" y="2006250"/>
            <a:ext cx="8839201" cy="242808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Graph</a:t>
            </a:r>
            <a:endParaRPr/>
          </a:p>
        </p:txBody>
      </p:sp>
      <p:sp>
        <p:nvSpPr>
          <p:cNvPr id="604" name="Google Shape;604;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nanti kita sudah belajar tentang Git Branching, kadang kita ingin melihat commit log dengan hubungannya dengan commit log sebelumnya</a:t>
            </a:r>
            <a:endParaRPr/>
          </a:p>
          <a:p>
            <a:pPr indent="-311150" lvl="0" marL="457200" rtl="0" algn="l">
              <a:spcBef>
                <a:spcPts val="0"/>
              </a:spcBef>
              <a:spcAft>
                <a:spcPts val="0"/>
              </a:spcAft>
              <a:buSzPts val="1300"/>
              <a:buChar char="●"/>
            </a:pPr>
            <a:r>
              <a:rPr lang="id"/>
              <a:t>Hal ini bisa kita lakukan menggunakan perintah :</a:t>
            </a:r>
            <a:br>
              <a:rPr lang="id"/>
            </a:br>
            <a:r>
              <a:rPr lang="id"/>
              <a:t>git log --oneline --graph</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Log Graph</a:t>
            </a:r>
            <a:endParaRPr/>
          </a:p>
        </p:txBody>
      </p:sp>
      <p:pic>
        <p:nvPicPr>
          <p:cNvPr id="610" name="Google Shape;610;p100"/>
          <p:cNvPicPr preferRelativeResize="0"/>
          <p:nvPr/>
        </p:nvPicPr>
        <p:blipFill>
          <a:blip r:embed="rId3">
            <a:alphaModFix/>
          </a:blip>
          <a:stretch>
            <a:fillRect/>
          </a:stretch>
        </p:blipFill>
        <p:spPr>
          <a:xfrm>
            <a:off x="152400" y="2006250"/>
            <a:ext cx="8839199" cy="228381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Git Graph Kompleks</a:t>
            </a:r>
            <a:endParaRPr/>
          </a:p>
        </p:txBody>
      </p:sp>
      <p:pic>
        <p:nvPicPr>
          <p:cNvPr id="616" name="Google Shape;616;p101"/>
          <p:cNvPicPr preferRelativeResize="0"/>
          <p:nvPr/>
        </p:nvPicPr>
        <p:blipFill>
          <a:blip r:embed="rId3">
            <a:alphaModFix/>
          </a:blip>
          <a:stretch>
            <a:fillRect/>
          </a:stretch>
        </p:blipFill>
        <p:spPr>
          <a:xfrm>
            <a:off x="152400" y="2006250"/>
            <a:ext cx="6922962" cy="29848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Detail Commit</a:t>
            </a:r>
            <a:endParaRPr/>
          </a:p>
        </p:txBody>
      </p:sp>
      <p:sp>
        <p:nvSpPr>
          <p:cNvPr id="622" name="Google Shape;622;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melihat detail perubahan yang terjadi pada sebuah commit</a:t>
            </a:r>
            <a:endParaRPr/>
          </a:p>
          <a:p>
            <a:pPr indent="-311150" lvl="0" marL="457200" rtl="0" algn="l">
              <a:spcBef>
                <a:spcPts val="0"/>
              </a:spcBef>
              <a:spcAft>
                <a:spcPts val="0"/>
              </a:spcAft>
              <a:buSzPts val="1300"/>
              <a:buChar char="●"/>
            </a:pPr>
            <a:r>
              <a:rPr lang="id"/>
              <a:t>Untuk melakukan itu, kita bisa gunakan perintah :</a:t>
            </a:r>
            <a:br>
              <a:rPr lang="id"/>
            </a:br>
            <a:r>
              <a:rPr lang="id"/>
              <a:t>git show hash</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Show</a:t>
            </a:r>
            <a:endParaRPr/>
          </a:p>
        </p:txBody>
      </p:sp>
      <p:pic>
        <p:nvPicPr>
          <p:cNvPr id="628" name="Google Shape;628;p103"/>
          <p:cNvPicPr preferRelativeResize="0"/>
          <p:nvPr/>
        </p:nvPicPr>
        <p:blipFill>
          <a:blip r:embed="rId3">
            <a:alphaModFix/>
          </a:blip>
          <a:stretch>
            <a:fillRect/>
          </a:stretch>
        </p:blipFill>
        <p:spPr>
          <a:xfrm>
            <a:off x="152400" y="2006250"/>
            <a:ext cx="5768474" cy="2984850"/>
          </a:xfrm>
          <a:prstGeom prst="rect">
            <a:avLst/>
          </a:prstGeom>
          <a:noFill/>
          <a:ln>
            <a:noFill/>
          </a:ln>
        </p:spPr>
      </p:pic>
      <p:pic>
        <p:nvPicPr>
          <p:cNvPr id="629" name="Google Shape;629;p103"/>
          <p:cNvPicPr preferRelativeResize="0"/>
          <p:nvPr/>
        </p:nvPicPr>
        <p:blipFill>
          <a:blip r:embed="rId4">
            <a:alphaModFix/>
          </a:blip>
          <a:stretch>
            <a:fillRect/>
          </a:stretch>
        </p:blipFill>
        <p:spPr>
          <a:xfrm>
            <a:off x="6073274" y="2006250"/>
            <a:ext cx="2918326" cy="26481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Version Control</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Secara garis besar, version control dibagi menjadi 3 jenis</a:t>
            </a:r>
            <a:endParaRPr/>
          </a:p>
          <a:p>
            <a:pPr indent="-311150" lvl="0" marL="457200" rtl="0" algn="l">
              <a:spcBef>
                <a:spcPts val="1600"/>
              </a:spcBef>
              <a:spcAft>
                <a:spcPts val="0"/>
              </a:spcAft>
              <a:buSzPts val="1300"/>
              <a:buChar char="●"/>
            </a:pPr>
            <a:r>
              <a:rPr lang="id"/>
              <a:t>Local Version Control</a:t>
            </a:r>
            <a:endParaRPr/>
          </a:p>
          <a:p>
            <a:pPr indent="-311150" lvl="0" marL="457200" rtl="0" algn="l">
              <a:spcBef>
                <a:spcPts val="0"/>
              </a:spcBef>
              <a:spcAft>
                <a:spcPts val="0"/>
              </a:spcAft>
              <a:buSzPts val="1300"/>
              <a:buChar char="●"/>
            </a:pPr>
            <a:r>
              <a:rPr lang="id"/>
              <a:t>Centralized Version Control, dan</a:t>
            </a:r>
            <a:endParaRPr/>
          </a:p>
          <a:p>
            <a:pPr indent="-311150" lvl="0" marL="457200" rtl="0" algn="l">
              <a:spcBef>
                <a:spcPts val="0"/>
              </a:spcBef>
              <a:spcAft>
                <a:spcPts val="0"/>
              </a:spcAft>
              <a:buSzPts val="1300"/>
              <a:buChar char="●"/>
            </a:pPr>
            <a:r>
              <a:rPr lang="id"/>
              <a:t>Distributed Version Control</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Compare Commit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Compare Commit</a:t>
            </a:r>
            <a:endParaRPr/>
          </a:p>
        </p:txBody>
      </p:sp>
      <p:sp>
        <p:nvSpPr>
          <p:cNvPr id="640" name="Google Shape;640;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Git memiliki fitur untuk membandingkan antara commit dengan commit lainnya</a:t>
            </a:r>
            <a:endParaRPr/>
          </a:p>
          <a:p>
            <a:pPr indent="-311150" lvl="0" marL="457200" rtl="0" algn="l">
              <a:spcBef>
                <a:spcPts val="0"/>
              </a:spcBef>
              <a:spcAft>
                <a:spcPts val="0"/>
              </a:spcAft>
              <a:buSzPts val="1300"/>
              <a:buChar char="●"/>
            </a:pPr>
            <a:r>
              <a:rPr lang="id"/>
              <a:t>Namun jangan sampai salah pengertian, membandingkan disini adalah membandingkan snapshot hasil commit, bukan perubahan yang terjadi antara commit</a:t>
            </a:r>
            <a:endParaRPr/>
          </a:p>
          <a:p>
            <a:pPr indent="-311150" lvl="0" marL="457200" rtl="0" algn="l">
              <a:spcBef>
                <a:spcPts val="0"/>
              </a:spcBef>
              <a:spcAft>
                <a:spcPts val="0"/>
              </a:spcAft>
              <a:buSzPts val="1300"/>
              <a:buChar char="●"/>
            </a:pPr>
            <a:r>
              <a:rPr lang="id"/>
              <a:t>Misal pada commit sebelumnya kita pernah menambah file3.txt, namun jika kita bandingkan antara commit pertama dan terakhir (HEAD), hasilnya hanyalah perbandingan antara file1 dan file2, tidak ada file3</a:t>
            </a:r>
            <a:endParaRPr/>
          </a:p>
          <a:p>
            <a:pPr indent="-311150" lvl="0" marL="457200" rtl="0" algn="l">
              <a:spcBef>
                <a:spcPts val="0"/>
              </a:spcBef>
              <a:spcAft>
                <a:spcPts val="0"/>
              </a:spcAft>
              <a:buSzPts val="1300"/>
              <a:buChar char="●"/>
            </a:pPr>
            <a:r>
              <a:rPr lang="id"/>
              <a:t>Hal ini dikarenakan membandingkan commit bukanlah membandingkan perubahan yang pernah terjadi, melainkan membandingkan hasil di commit</a:t>
            </a:r>
            <a:endParaRPr/>
          </a:p>
          <a:p>
            <a:pPr indent="-311150" lvl="0" marL="457200" rtl="0" algn="l">
              <a:spcBef>
                <a:spcPts val="0"/>
              </a:spcBef>
              <a:spcAft>
                <a:spcPts val="0"/>
              </a:spcAft>
              <a:buSzPts val="1300"/>
              <a:buChar char="●"/>
            </a:pPr>
            <a:r>
              <a:rPr lang="id"/>
              <a:t>Untuk membandingkan commit, kita bisa gunakan perintah :</a:t>
            </a:r>
            <a:br>
              <a:rPr lang="id"/>
            </a:br>
            <a:r>
              <a:rPr lang="id"/>
              <a:t>git diff hash1 hash2</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Diff</a:t>
            </a:r>
            <a:endParaRPr/>
          </a:p>
        </p:txBody>
      </p:sp>
      <p:pic>
        <p:nvPicPr>
          <p:cNvPr id="646" name="Google Shape;646;p106"/>
          <p:cNvPicPr preferRelativeResize="0"/>
          <p:nvPr/>
        </p:nvPicPr>
        <p:blipFill>
          <a:blip r:embed="rId3">
            <a:alphaModFix/>
          </a:blip>
          <a:stretch>
            <a:fillRect/>
          </a:stretch>
        </p:blipFill>
        <p:spPr>
          <a:xfrm>
            <a:off x="3559704" y="667349"/>
            <a:ext cx="3356075" cy="4323750"/>
          </a:xfrm>
          <a:prstGeom prst="rect">
            <a:avLst/>
          </a:prstGeom>
          <a:noFill/>
          <a:ln>
            <a:noFill/>
          </a:ln>
        </p:spPr>
      </p:pic>
      <p:pic>
        <p:nvPicPr>
          <p:cNvPr id="647" name="Google Shape;647;p106"/>
          <p:cNvPicPr preferRelativeResize="0"/>
          <p:nvPr/>
        </p:nvPicPr>
        <p:blipFill>
          <a:blip r:embed="rId4">
            <a:alphaModFix/>
          </a:blip>
          <a:stretch>
            <a:fillRect/>
          </a:stretch>
        </p:blipFill>
        <p:spPr>
          <a:xfrm>
            <a:off x="152400" y="2006250"/>
            <a:ext cx="3279900" cy="5655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Difftool</a:t>
            </a:r>
            <a:endParaRPr/>
          </a:p>
        </p:txBody>
      </p:sp>
      <p:sp>
        <p:nvSpPr>
          <p:cNvPr id="653" name="Google Shape;653;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melakukan pengaturan menggunakan Visual Studio Code untuk melihat diff</a:t>
            </a:r>
            <a:endParaRPr/>
          </a:p>
          <a:p>
            <a:pPr indent="-311150" lvl="0" marL="457200" rtl="0" algn="l">
              <a:spcBef>
                <a:spcPts val="0"/>
              </a:spcBef>
              <a:spcAft>
                <a:spcPts val="0"/>
              </a:spcAft>
              <a:buSzPts val="1300"/>
              <a:buChar char="●"/>
            </a:pPr>
            <a:r>
              <a:rPr lang="id"/>
              <a:t>Jika kita ingin menggunakan visual studio code untuk melihat perbedaan antar commit, kita bisa gunakan perintah :</a:t>
            </a:r>
            <a:br>
              <a:rPr lang="id"/>
            </a:br>
            <a:r>
              <a:rPr lang="id"/>
              <a:t>git difftool hash1 hash2</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Difftool Visual Studio Code</a:t>
            </a:r>
            <a:endParaRPr/>
          </a:p>
        </p:txBody>
      </p:sp>
      <p:pic>
        <p:nvPicPr>
          <p:cNvPr id="659" name="Google Shape;659;p108"/>
          <p:cNvPicPr preferRelativeResize="0"/>
          <p:nvPr/>
        </p:nvPicPr>
        <p:blipFill>
          <a:blip r:embed="rId3">
            <a:alphaModFix/>
          </a:blip>
          <a:stretch>
            <a:fillRect/>
          </a:stretch>
        </p:blipFill>
        <p:spPr>
          <a:xfrm>
            <a:off x="152400" y="2006250"/>
            <a:ext cx="8839199" cy="13899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Rename File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Rename File</a:t>
            </a:r>
            <a:endParaRPr/>
          </a:p>
        </p:txBody>
      </p:sp>
      <p:sp>
        <p:nvSpPr>
          <p:cNvPr id="670" name="Google Shape;670;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yang paling menarik di Git adalah, Git bisa mendeteksi rename file</a:t>
            </a:r>
            <a:endParaRPr/>
          </a:p>
          <a:p>
            <a:pPr indent="-311150" lvl="0" marL="457200" rtl="0" algn="l">
              <a:spcBef>
                <a:spcPts val="0"/>
              </a:spcBef>
              <a:spcAft>
                <a:spcPts val="0"/>
              </a:spcAft>
              <a:buSzPts val="1300"/>
              <a:buChar char="●"/>
            </a:pPr>
            <a:r>
              <a:rPr lang="id"/>
              <a:t>Secara sederhana sebenarnya rename file merupakan operasi gabungan antara hapus file, lalu menambah file baru dengan isi yang sama</a:t>
            </a:r>
            <a:endParaRPr/>
          </a:p>
          <a:p>
            <a:pPr indent="-311150" lvl="0" marL="457200" rtl="0" algn="l">
              <a:spcBef>
                <a:spcPts val="0"/>
              </a:spcBef>
              <a:spcAft>
                <a:spcPts val="0"/>
              </a:spcAft>
              <a:buSzPts val="1300"/>
              <a:buChar char="●"/>
            </a:pPr>
            <a:r>
              <a:rPr lang="id"/>
              <a:t>Namun Git bisa otomatis mendeteksi jika terjadi perubahan nama file, karena isi file sebagian besar masih sama</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Status</a:t>
            </a:r>
            <a:endParaRPr/>
          </a:p>
        </p:txBody>
      </p:sp>
      <p:pic>
        <p:nvPicPr>
          <p:cNvPr id="676" name="Google Shape;676;p111"/>
          <p:cNvPicPr preferRelativeResize="0"/>
          <p:nvPr/>
        </p:nvPicPr>
        <p:blipFill>
          <a:blip r:embed="rId3">
            <a:alphaModFix/>
          </a:blip>
          <a:stretch>
            <a:fillRect/>
          </a:stretch>
        </p:blipFill>
        <p:spPr>
          <a:xfrm>
            <a:off x="152400" y="2006250"/>
            <a:ext cx="7166876"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Status di Staging Index</a:t>
            </a:r>
            <a:endParaRPr/>
          </a:p>
        </p:txBody>
      </p:sp>
      <p:pic>
        <p:nvPicPr>
          <p:cNvPr id="682" name="Google Shape;682;p112"/>
          <p:cNvPicPr preferRelativeResize="0"/>
          <p:nvPr/>
        </p:nvPicPr>
        <p:blipFill>
          <a:blip r:embed="rId3">
            <a:alphaModFix/>
          </a:blip>
          <a:stretch>
            <a:fillRect/>
          </a:stretch>
        </p:blipFill>
        <p:spPr>
          <a:xfrm>
            <a:off x="152400" y="2006250"/>
            <a:ext cx="8839203" cy="263439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Reset</a:t>
            </a:r>
            <a:r>
              <a:rPr lang="id"/>
              <a:t> Commit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Version Control</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Local version control merupakan version control yang berjalan hanya di local komputer</a:t>
            </a:r>
            <a:endParaRPr/>
          </a:p>
          <a:p>
            <a:pPr indent="-311150" lvl="0" marL="457200" rtl="0" algn="l">
              <a:spcBef>
                <a:spcPts val="0"/>
              </a:spcBef>
              <a:spcAft>
                <a:spcPts val="0"/>
              </a:spcAft>
              <a:buSzPts val="1300"/>
              <a:buChar char="●"/>
            </a:pPr>
            <a:r>
              <a:rPr lang="id"/>
              <a:t>Pendekatan ini biasa digunakan karena sederhana dan tidak butuh server, karena semua riwayat pekerjaan disimpan di local komputer</a:t>
            </a:r>
            <a:endParaRPr/>
          </a:p>
          <a:p>
            <a:pPr indent="-311150" lvl="0" marL="457200" rtl="0" algn="l">
              <a:spcBef>
                <a:spcPts val="0"/>
              </a:spcBef>
              <a:spcAft>
                <a:spcPts val="0"/>
              </a:spcAft>
              <a:buSzPts val="1300"/>
              <a:buChar char="●"/>
            </a:pPr>
            <a:r>
              <a:rPr lang="id"/>
              <a:t>Setiap perubahan versi yang terjadi pada file hanya disimpan di local komputer</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Reset Commit</a:t>
            </a:r>
            <a:endParaRPr/>
          </a:p>
        </p:txBody>
      </p:sp>
      <p:sp>
        <p:nvSpPr>
          <p:cNvPr id="693" name="Google Shape;693;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membatalkan perubahan, namun bagaimana jika ternyata perubahan sudah terlanjur kita commit ke Repository?</a:t>
            </a:r>
            <a:endParaRPr/>
          </a:p>
          <a:p>
            <a:pPr indent="-311150" lvl="0" marL="457200" rtl="0" algn="l">
              <a:spcBef>
                <a:spcPts val="0"/>
              </a:spcBef>
              <a:spcAft>
                <a:spcPts val="0"/>
              </a:spcAft>
              <a:buSzPts val="1300"/>
              <a:buChar char="●"/>
            </a:pPr>
            <a:r>
              <a:rPr lang="id"/>
              <a:t>Untuk hal seperti itu, kita bisa melakukan reset commit</a:t>
            </a:r>
            <a:endParaRPr/>
          </a:p>
          <a:p>
            <a:pPr indent="-311150" lvl="0" marL="457200" rtl="0" algn="l">
              <a:spcBef>
                <a:spcPts val="0"/>
              </a:spcBef>
              <a:spcAft>
                <a:spcPts val="0"/>
              </a:spcAft>
              <a:buSzPts val="1300"/>
              <a:buChar char="●"/>
            </a:pPr>
            <a:r>
              <a:rPr lang="id"/>
              <a:t>Reset commit merupakan mekanisme dimana kita menggeser HEAD pointer ke posisi commit yang kita mau, artinya commit selanjutnya akan dilakukan pada posisi HEAD baru</a:t>
            </a:r>
            <a:endParaRPr/>
          </a:p>
          <a:p>
            <a:pPr indent="-311150" lvl="0" marL="457200" rtl="0" algn="l">
              <a:spcBef>
                <a:spcPts val="0"/>
              </a:spcBef>
              <a:spcAft>
                <a:spcPts val="0"/>
              </a:spcAft>
              <a:buSzPts val="1300"/>
              <a:buChar char="●"/>
            </a:pPr>
            <a:r>
              <a:rPr lang="id"/>
              <a:t>Untuk melakukan reset commit, kita bisa gunakan perintah :</a:t>
            </a:r>
            <a:br>
              <a:rPr lang="id"/>
            </a:br>
            <a:r>
              <a:rPr lang="id"/>
              <a:t>git reset &lt;mode&gt; hash</a:t>
            </a:r>
            <a:endParaRPr/>
          </a:p>
          <a:p>
            <a:pPr indent="-311150" lvl="0" marL="457200" rtl="0" algn="l">
              <a:spcBef>
                <a:spcPts val="0"/>
              </a:spcBef>
              <a:spcAft>
                <a:spcPts val="0"/>
              </a:spcAft>
              <a:buSzPts val="1300"/>
              <a:buChar char="●"/>
            </a:pPr>
            <a:r>
              <a:rPr lang="id"/>
              <a:t>Ada beberapa mode pengaturan melakukan reset commit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Git Reset</a:t>
            </a:r>
            <a:endParaRPr/>
          </a:p>
        </p:txBody>
      </p:sp>
      <p:pic>
        <p:nvPicPr>
          <p:cNvPr id="699" name="Google Shape;699;p115"/>
          <p:cNvPicPr preferRelativeResize="0"/>
          <p:nvPr/>
        </p:nvPicPr>
        <p:blipFill>
          <a:blip r:embed="rId3">
            <a:alphaModFix/>
          </a:blip>
          <a:stretch>
            <a:fillRect/>
          </a:stretch>
        </p:blipFill>
        <p:spPr>
          <a:xfrm>
            <a:off x="152400" y="2006250"/>
            <a:ext cx="8839204" cy="286152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Git Reset</a:t>
            </a:r>
            <a:endParaRPr/>
          </a:p>
        </p:txBody>
      </p:sp>
      <p:sp>
        <p:nvSpPr>
          <p:cNvPr id="705" name="Google Shape;705;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--soft, memindahkan HEAD pointer, namun tidak melakukan perubahan apapun di Staging Index dan Working Directory</a:t>
            </a:r>
            <a:endParaRPr/>
          </a:p>
          <a:p>
            <a:pPr indent="-311150" lvl="0" marL="457200" rtl="0" algn="l">
              <a:spcBef>
                <a:spcPts val="0"/>
              </a:spcBef>
              <a:spcAft>
                <a:spcPts val="0"/>
              </a:spcAft>
              <a:buSzPts val="1300"/>
              <a:buChar char="●"/>
            </a:pPr>
            <a:r>
              <a:rPr lang="id"/>
              <a:t>--mixed (default), memindahkan HEAD pointer, mengubah Staging Index menjadi sama seperti dengan Repository, namun tidak mengubah apapun di Working Directory</a:t>
            </a:r>
            <a:endParaRPr/>
          </a:p>
          <a:p>
            <a:pPr indent="-311150" lvl="0" marL="457200" rtl="0" algn="l">
              <a:spcBef>
                <a:spcPts val="0"/>
              </a:spcBef>
              <a:spcAft>
                <a:spcPts val="0"/>
              </a:spcAft>
              <a:buSzPts val="1300"/>
              <a:buChar char="●"/>
            </a:pPr>
            <a:r>
              <a:rPr lang="id"/>
              <a:t>--hard, memindahkan HEAD pointer, dan mengubah Staging Index dan Working Directory sehingga sama dengan Repository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Log</a:t>
            </a:r>
            <a:endParaRPr/>
          </a:p>
        </p:txBody>
      </p:sp>
      <p:pic>
        <p:nvPicPr>
          <p:cNvPr id="711" name="Google Shape;711;p117"/>
          <p:cNvPicPr preferRelativeResize="0"/>
          <p:nvPr/>
        </p:nvPicPr>
        <p:blipFill>
          <a:blip r:embed="rId3">
            <a:alphaModFix/>
          </a:blip>
          <a:stretch>
            <a:fillRect/>
          </a:stretch>
        </p:blipFill>
        <p:spPr>
          <a:xfrm>
            <a:off x="152400" y="2006250"/>
            <a:ext cx="8839198" cy="261776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Reset Soft</a:t>
            </a:r>
            <a:endParaRPr/>
          </a:p>
        </p:txBody>
      </p:sp>
      <p:pic>
        <p:nvPicPr>
          <p:cNvPr id="717" name="Google Shape;717;p118"/>
          <p:cNvPicPr preferRelativeResize="0"/>
          <p:nvPr/>
        </p:nvPicPr>
        <p:blipFill>
          <a:blip r:embed="rId3">
            <a:alphaModFix/>
          </a:blip>
          <a:stretch>
            <a:fillRect/>
          </a:stretch>
        </p:blipFill>
        <p:spPr>
          <a:xfrm>
            <a:off x="152400" y="2006250"/>
            <a:ext cx="8839201" cy="261613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Rewrite Riwayat Commit</a:t>
            </a:r>
            <a:endParaRPr/>
          </a:p>
        </p:txBody>
      </p:sp>
      <p:sp>
        <p:nvSpPr>
          <p:cNvPr id="723" name="Google Shape;723;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melakukan reset, namun kita belum membuat commit baru</a:t>
            </a:r>
            <a:endParaRPr/>
          </a:p>
          <a:p>
            <a:pPr indent="-311150" lvl="0" marL="457200" rtl="0" algn="l">
              <a:spcBef>
                <a:spcPts val="0"/>
              </a:spcBef>
              <a:spcAft>
                <a:spcPts val="0"/>
              </a:spcAft>
              <a:buSzPts val="1300"/>
              <a:buChar char="●"/>
            </a:pPr>
            <a:r>
              <a:rPr lang="id"/>
              <a:t>Kita masih bisa kembali maju lagi ke commit yang paling baru</a:t>
            </a:r>
            <a:endParaRPr/>
          </a:p>
          <a:p>
            <a:pPr indent="-311150" lvl="0" marL="457200" rtl="0" algn="l">
              <a:spcBef>
                <a:spcPts val="0"/>
              </a:spcBef>
              <a:spcAft>
                <a:spcPts val="0"/>
              </a:spcAft>
              <a:buSzPts val="1300"/>
              <a:buChar char="●"/>
            </a:pPr>
            <a:r>
              <a:rPr lang="id"/>
              <a:t>Namun jika kita membuat commit baru, secara otomatis commit lama akan ditimpa oleh commit baru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Reset Mixed</a:t>
            </a:r>
            <a:endParaRPr/>
          </a:p>
        </p:txBody>
      </p:sp>
      <p:pic>
        <p:nvPicPr>
          <p:cNvPr id="729" name="Google Shape;729;p120"/>
          <p:cNvPicPr preferRelativeResize="0"/>
          <p:nvPr/>
        </p:nvPicPr>
        <p:blipFill>
          <a:blip r:embed="rId3">
            <a:alphaModFix/>
          </a:blip>
          <a:stretch>
            <a:fillRect/>
          </a:stretch>
        </p:blipFill>
        <p:spPr>
          <a:xfrm>
            <a:off x="152400" y="2006250"/>
            <a:ext cx="7242860"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Git Reset Hard</a:t>
            </a:r>
            <a:endParaRPr/>
          </a:p>
        </p:txBody>
      </p:sp>
      <p:pic>
        <p:nvPicPr>
          <p:cNvPr id="735" name="Google Shape;735;p121"/>
          <p:cNvPicPr preferRelativeResize="0"/>
          <p:nvPr/>
        </p:nvPicPr>
        <p:blipFill>
          <a:blip r:embed="rId3">
            <a:alphaModFix/>
          </a:blip>
          <a:stretch>
            <a:fillRect/>
          </a:stretch>
        </p:blipFill>
        <p:spPr>
          <a:xfrm>
            <a:off x="152400" y="2006250"/>
            <a:ext cx="8839200" cy="2300774"/>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Amend</a:t>
            </a:r>
            <a:r>
              <a:rPr lang="id"/>
              <a:t> Commit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Amend Commit</a:t>
            </a:r>
            <a:endParaRPr/>
          </a:p>
        </p:txBody>
      </p:sp>
      <p:sp>
        <p:nvSpPr>
          <p:cNvPr id="746" name="Google Shape;746;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sudah melakukan commit, mungkin ada beberapa hal yang terlupakan</a:t>
            </a:r>
            <a:endParaRPr/>
          </a:p>
          <a:p>
            <a:pPr indent="-311150" lvl="0" marL="457200" rtl="0" algn="l">
              <a:spcBef>
                <a:spcPts val="0"/>
              </a:spcBef>
              <a:spcAft>
                <a:spcPts val="0"/>
              </a:spcAft>
              <a:buSzPts val="1300"/>
              <a:buChar char="●"/>
            </a:pPr>
            <a:r>
              <a:rPr lang="id"/>
              <a:t>Biasanya kita akan lakukan reset soft ke commit sebelumnya, lalu tambahkan perubahan yang terlupakan, lalu kita lakukan commit ulang</a:t>
            </a:r>
            <a:endParaRPr/>
          </a:p>
          <a:p>
            <a:pPr indent="-311150" lvl="0" marL="457200" rtl="0" algn="l">
              <a:spcBef>
                <a:spcPts val="0"/>
              </a:spcBef>
              <a:spcAft>
                <a:spcPts val="0"/>
              </a:spcAft>
              <a:buSzPts val="1300"/>
              <a:buChar char="●"/>
            </a:pPr>
            <a:r>
              <a:rPr lang="id"/>
              <a:t>Hal tersebut bisa dilakukan tanpa manual melakukan reset, caranya bisa menggunakan perintah :</a:t>
            </a:r>
            <a:br>
              <a:rPr lang="id"/>
            </a:br>
            <a:r>
              <a:rPr lang="id"/>
              <a:t>git commit --amend</a:t>
            </a:r>
            <a:endParaRPr/>
          </a:p>
          <a:p>
            <a:pPr indent="-311150" lvl="0" marL="457200" rtl="0" algn="l">
              <a:spcBef>
                <a:spcPts val="0"/>
              </a:spcBef>
              <a:spcAft>
                <a:spcPts val="0"/>
              </a:spcAft>
              <a:buSzPts val="1300"/>
              <a:buChar char="●"/>
            </a:pPr>
            <a:r>
              <a:rPr lang="id"/>
              <a:t>Perlu diingat, amend akan mengubah hash commit karena data perubahan yang dicommit bertambah</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